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6858000" cy="9144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43BF31-528C-21CA-250C-6F73708E4461}"/>
              </a:ext>
            </a:extLst>
          </p:cNvPr>
          <p:cNvSpPr>
            <a:spLocks noGrp="1"/>
          </p:cNvSpPr>
          <p:nvPr>
            <p:ph type="ctrTitle"/>
          </p:nvPr>
        </p:nvSpPr>
        <p:spPr>
          <a:xfrm>
            <a:off x="857250" y="1496484"/>
            <a:ext cx="5143500" cy="3183467"/>
          </a:xfrm>
        </p:spPr>
        <p:txBody>
          <a:bodyPr anchor="b"/>
          <a:lstStyle>
            <a:lvl1pPr algn="ctr">
              <a:defRPr sz="3375"/>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A301DEE-D55C-7869-D07F-B8A0EB87DB9C}"/>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BE510C3-8A1A-2C32-7EBF-7D326654F6F2}"/>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A223FC5D-6523-F1F6-CFE8-DF6C927D5ED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1F28428-6946-39ED-0127-02739960B3A0}"/>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85955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F72FB7-0A3A-7AD4-C649-8BC1695931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699E883-458E-F947-0E38-120C75EBC71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7CB007A-5387-454A-A0B5-0171E7CD2A85}"/>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9ED2A90B-A6B5-3A96-964D-71663B3B355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F18D8C-9D05-0CAD-0070-7736C9B0A860}"/>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2919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64EAEFE-A763-C406-E3DB-5317CF2F4522}"/>
              </a:ext>
            </a:extLst>
          </p:cNvPr>
          <p:cNvSpPr>
            <a:spLocks noGrp="1"/>
          </p:cNvSpPr>
          <p:nvPr>
            <p:ph type="title" orient="vert"/>
          </p:nvPr>
        </p:nvSpPr>
        <p:spPr>
          <a:xfrm>
            <a:off x="4907757" y="486833"/>
            <a:ext cx="1478756" cy="7749117"/>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E91A482-9642-DDC6-943F-D7E17AAEFFF0}"/>
              </a:ext>
            </a:extLst>
          </p:cNvPr>
          <p:cNvSpPr>
            <a:spLocks noGrp="1"/>
          </p:cNvSpPr>
          <p:nvPr>
            <p:ph type="body" orient="vert" idx="1"/>
          </p:nvPr>
        </p:nvSpPr>
        <p:spPr>
          <a:xfrm>
            <a:off x="471488" y="486833"/>
            <a:ext cx="4350544" cy="77491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FFF4718-1513-DD0C-3019-95E3059FF516}"/>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6331F073-FF1F-00BA-7F4D-AE8667D9DCB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CD1D31A-0EA0-B741-25D9-23F07EC49B7F}"/>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75188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138C18-1A82-71F8-2C57-B14E24D4104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AE7D32C-ADAC-41A6-15D5-9E3E2B47C59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1D8317F-5AF9-F24C-A2D2-C2F78D7F55ED}"/>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9B44EFA6-6147-22B6-AE51-7EC90F59F72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7FAFDA7-BD68-0534-AA7F-FCAD769FB4CA}"/>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77395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208B39-88A2-1934-4BCE-4B9F348FC9E7}"/>
              </a:ext>
            </a:extLst>
          </p:cNvPr>
          <p:cNvSpPr>
            <a:spLocks noGrp="1"/>
          </p:cNvSpPr>
          <p:nvPr>
            <p:ph type="title"/>
          </p:nvPr>
        </p:nvSpPr>
        <p:spPr>
          <a:xfrm>
            <a:off x="467915" y="2279652"/>
            <a:ext cx="5915025" cy="3803649"/>
          </a:xfrm>
        </p:spPr>
        <p:txBody>
          <a:bodyPr anchor="b"/>
          <a:lstStyle>
            <a:lvl1pPr>
              <a:defRPr sz="3375"/>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A1832B5-49A2-B6DD-7D5A-832322A993F4}"/>
              </a:ext>
            </a:extLst>
          </p:cNvPr>
          <p:cNvSpPr>
            <a:spLocks noGrp="1"/>
          </p:cNvSpPr>
          <p:nvPr>
            <p:ph type="body" idx="1"/>
          </p:nvPr>
        </p:nvSpPr>
        <p:spPr>
          <a:xfrm>
            <a:off x="467915"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897889C-42AD-5CE9-49FB-9C358647911C}"/>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80F77D92-E5B9-A6FB-055E-BE08D2E01E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C096A9-99CE-D046-B47F-7A6FDA556F67}"/>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09101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9928F-31C0-3AAD-9092-C77698FD366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7702DC9-120D-6B6D-9B4B-E283405807A2}"/>
              </a:ext>
            </a:extLst>
          </p:cNvPr>
          <p:cNvSpPr>
            <a:spLocks noGrp="1"/>
          </p:cNvSpPr>
          <p:nvPr>
            <p:ph sz="half" idx="1"/>
          </p:nvPr>
        </p:nvSpPr>
        <p:spPr>
          <a:xfrm>
            <a:off x="471488" y="2434167"/>
            <a:ext cx="2914650" cy="5801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EBF7498E-CB31-C324-B547-E94FB1C037B1}"/>
              </a:ext>
            </a:extLst>
          </p:cNvPr>
          <p:cNvSpPr>
            <a:spLocks noGrp="1"/>
          </p:cNvSpPr>
          <p:nvPr>
            <p:ph sz="half" idx="2"/>
          </p:nvPr>
        </p:nvSpPr>
        <p:spPr>
          <a:xfrm>
            <a:off x="3471863" y="2434167"/>
            <a:ext cx="2914650" cy="5801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D7130E2-46EE-8305-D9CB-69210916ACFA}"/>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A0BB1D33-2ECC-CA8B-EE15-1234D2FA310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5F2128-14E5-D2C8-FDD3-05393A263648}"/>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426551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336B81-FA09-8458-0877-A989613B255C}"/>
              </a:ext>
            </a:extLst>
          </p:cNvPr>
          <p:cNvSpPr>
            <a:spLocks noGrp="1"/>
          </p:cNvSpPr>
          <p:nvPr>
            <p:ph type="title"/>
          </p:nvPr>
        </p:nvSpPr>
        <p:spPr>
          <a:xfrm>
            <a:off x="472381" y="486835"/>
            <a:ext cx="5915025" cy="1767417"/>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9A601A9-260D-C22F-BD07-84D157A9A796}"/>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24213FF-E768-15DC-479D-958A9EBC574A}"/>
              </a:ext>
            </a:extLst>
          </p:cNvPr>
          <p:cNvSpPr>
            <a:spLocks noGrp="1"/>
          </p:cNvSpPr>
          <p:nvPr>
            <p:ph sz="half" idx="2"/>
          </p:nvPr>
        </p:nvSpPr>
        <p:spPr>
          <a:xfrm>
            <a:off x="472381" y="3340100"/>
            <a:ext cx="2901255" cy="4912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23E0C3D6-2EE1-FFBE-6ED1-B0BB9F0A8CAA}"/>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39C3482-3D64-0189-F105-BF9D9AB619C9}"/>
              </a:ext>
            </a:extLst>
          </p:cNvPr>
          <p:cNvSpPr>
            <a:spLocks noGrp="1"/>
          </p:cNvSpPr>
          <p:nvPr>
            <p:ph sz="quarter" idx="4"/>
          </p:nvPr>
        </p:nvSpPr>
        <p:spPr>
          <a:xfrm>
            <a:off x="3471863" y="3340100"/>
            <a:ext cx="2915543" cy="4912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98935A31-8400-C9E8-FCC7-03CCC3CCDEF3}"/>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8" name="عنصر نائب للتذييل 7">
            <a:extLst>
              <a:ext uri="{FF2B5EF4-FFF2-40B4-BE49-F238E27FC236}">
                <a16:creationId xmlns:a16="http://schemas.microsoft.com/office/drawing/2014/main" id="{25D70212-9758-3417-9C02-996F00163328}"/>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212A287-9A6D-F0EE-7465-D5D148B49100}"/>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7580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FD1D7B-9887-88EE-8A23-933C5CB03B5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89134402-A879-D1ED-611A-BCB46BDCAFDD}"/>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4" name="عنصر نائب للتذييل 3">
            <a:extLst>
              <a:ext uri="{FF2B5EF4-FFF2-40B4-BE49-F238E27FC236}">
                <a16:creationId xmlns:a16="http://schemas.microsoft.com/office/drawing/2014/main" id="{A0AB3A3E-3CBB-163A-12B4-C29F16FAB499}"/>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BBDF61C-0484-B657-87E9-38175772E08F}"/>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118123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295F454-EECE-C627-2B2A-A04AEBC1B0AC}"/>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3" name="عنصر نائب للتذييل 2">
            <a:extLst>
              <a:ext uri="{FF2B5EF4-FFF2-40B4-BE49-F238E27FC236}">
                <a16:creationId xmlns:a16="http://schemas.microsoft.com/office/drawing/2014/main" id="{73461D29-2144-FD32-79E4-9D665BE9D6E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E5AF73-75AC-7872-B522-A721EAFE43C3}"/>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348605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40DA26-C16F-ECCD-DDEF-E409CF4722C3}"/>
              </a:ext>
            </a:extLst>
          </p:cNvPr>
          <p:cNvSpPr>
            <a:spLocks noGrp="1"/>
          </p:cNvSpPr>
          <p:nvPr>
            <p:ph type="title"/>
          </p:nvPr>
        </p:nvSpPr>
        <p:spPr>
          <a:xfrm>
            <a:off x="472381" y="609600"/>
            <a:ext cx="2211884" cy="2133600"/>
          </a:xfrm>
        </p:spPr>
        <p:txBody>
          <a:bodyPr anchor="b"/>
          <a:lstStyle>
            <a:lvl1pPr>
              <a:defRPr sz="18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1B10AC1-D3CE-CAA8-75CD-A02FD3123FDF}"/>
              </a:ext>
            </a:extLst>
          </p:cNvPr>
          <p:cNvSpPr>
            <a:spLocks noGrp="1"/>
          </p:cNvSpPr>
          <p:nvPr>
            <p:ph idx="1"/>
          </p:nvPr>
        </p:nvSpPr>
        <p:spPr>
          <a:xfrm>
            <a:off x="2915543" y="1316568"/>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D41B37CE-279C-C672-1955-0F6815BA3C8F}"/>
              </a:ext>
            </a:extLst>
          </p:cNvPr>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CA11633-4A60-E3AA-142B-30EE705A901A}"/>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88401B8B-91EC-3A76-8A26-0D2C9A447AD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FA032C-04A4-BB95-ABA0-453CD9C271D8}"/>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382158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FF8FD3-DED9-C370-FA24-BE8204332FA2}"/>
              </a:ext>
            </a:extLst>
          </p:cNvPr>
          <p:cNvSpPr>
            <a:spLocks noGrp="1"/>
          </p:cNvSpPr>
          <p:nvPr>
            <p:ph type="title"/>
          </p:nvPr>
        </p:nvSpPr>
        <p:spPr>
          <a:xfrm>
            <a:off x="472381" y="609600"/>
            <a:ext cx="2211884" cy="2133600"/>
          </a:xfrm>
        </p:spPr>
        <p:txBody>
          <a:bodyPr anchor="b"/>
          <a:lstStyle>
            <a:lvl1pPr>
              <a:defRPr sz="18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89DB68A-300D-2F95-353A-FA5C451A49FD}"/>
              </a:ext>
            </a:extLst>
          </p:cNvPr>
          <p:cNvSpPr>
            <a:spLocks noGrp="1"/>
          </p:cNvSpPr>
          <p:nvPr>
            <p:ph type="pic" idx="1"/>
          </p:nvPr>
        </p:nvSpPr>
        <p:spPr>
          <a:xfrm>
            <a:off x="2915543" y="1316568"/>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ar-SA"/>
          </a:p>
        </p:txBody>
      </p:sp>
      <p:sp>
        <p:nvSpPr>
          <p:cNvPr id="4" name="عنصر نائب للنص 3">
            <a:extLst>
              <a:ext uri="{FF2B5EF4-FFF2-40B4-BE49-F238E27FC236}">
                <a16:creationId xmlns:a16="http://schemas.microsoft.com/office/drawing/2014/main" id="{87124908-AB5E-54AE-1FAF-AA2041572AF5}"/>
              </a:ext>
            </a:extLst>
          </p:cNvPr>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6ACFBEB-5A50-27F5-DD6A-B92B36289C64}"/>
              </a:ext>
            </a:extLst>
          </p:cNvPr>
          <p:cNvSpPr>
            <a:spLocks noGrp="1"/>
          </p:cNvSpPr>
          <p:nvPr>
            <p:ph type="dt" sz="half" idx="10"/>
          </p:nvPr>
        </p:nvSpPr>
        <p:spPr/>
        <p:txBody>
          <a:bodyPr/>
          <a:lstStyle/>
          <a:p>
            <a:fld id="{657DCDDA-1F6A-8F49-AAF7-A69D03F29EC5}"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F58F7839-918C-80C7-0558-C436F74FEEC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5B7E596-0ACE-C248-E04B-7AA480BADD88}"/>
              </a:ext>
            </a:extLst>
          </p:cNvPr>
          <p:cNvSpPr>
            <a:spLocks noGrp="1"/>
          </p:cNvSpPr>
          <p:nvPr>
            <p:ph type="sldNum" sz="quarter" idx="12"/>
          </p:nvPr>
        </p:nvSpPr>
        <p:spPr/>
        <p:txBody>
          <a:bodyPr/>
          <a:lstStyle/>
          <a:p>
            <a:fld id="{CF3E6D59-7953-CF41-9D09-79C371878A36}" type="slidenum">
              <a:rPr lang="ar-SA" smtClean="0"/>
              <a:t>‹#›</a:t>
            </a:fld>
            <a:endParaRPr lang="ar-SA"/>
          </a:p>
        </p:txBody>
      </p:sp>
    </p:spTree>
    <p:extLst>
      <p:ext uri="{BB962C8B-B14F-4D97-AF65-F5344CB8AC3E}">
        <p14:creationId xmlns:p14="http://schemas.microsoft.com/office/powerpoint/2010/main" val="276073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A5F0DB2-7266-45AB-436D-C4E150207093}"/>
              </a:ext>
            </a:extLst>
          </p:cNvPr>
          <p:cNvSpPr>
            <a:spLocks noGrp="1"/>
          </p:cNvSpPr>
          <p:nvPr>
            <p:ph type="title"/>
          </p:nvPr>
        </p:nvSpPr>
        <p:spPr>
          <a:xfrm>
            <a:off x="471488" y="486835"/>
            <a:ext cx="5915025" cy="1767417"/>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D46395-C2C2-D897-B6C2-803690983E54}"/>
              </a:ext>
            </a:extLst>
          </p:cNvPr>
          <p:cNvSpPr>
            <a:spLocks noGrp="1"/>
          </p:cNvSpPr>
          <p:nvPr>
            <p:ph type="body" idx="1"/>
          </p:nvPr>
        </p:nvSpPr>
        <p:spPr>
          <a:xfrm>
            <a:off x="471488" y="2434167"/>
            <a:ext cx="5915025" cy="5801784"/>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C46105-B533-8F31-0E0F-24F46D1E6F0D}"/>
              </a:ext>
            </a:extLst>
          </p:cNvPr>
          <p:cNvSpPr>
            <a:spLocks noGrp="1"/>
          </p:cNvSpPr>
          <p:nvPr>
            <p:ph type="dt" sz="half" idx="2"/>
          </p:nvPr>
        </p:nvSpPr>
        <p:spPr>
          <a:xfrm>
            <a:off x="4843463" y="8475136"/>
            <a:ext cx="1543050" cy="486833"/>
          </a:xfrm>
          <a:prstGeom prst="rect">
            <a:avLst/>
          </a:prstGeom>
        </p:spPr>
        <p:txBody>
          <a:bodyPr vert="horz" lIns="91440" tIns="45720" rIns="91440" bIns="45720" rtlCol="1" anchor="ctr"/>
          <a:lstStyle>
            <a:lvl1pPr algn="r">
              <a:defRPr sz="675">
                <a:solidFill>
                  <a:schemeClr val="tx1">
                    <a:tint val="75000"/>
                  </a:schemeClr>
                </a:solidFill>
              </a:defRPr>
            </a:lvl1pPr>
          </a:lstStyle>
          <a:p>
            <a:fld id="{657DCDDA-1F6A-8F49-AAF7-A69D03F29EC5}"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FC7A64DA-8E71-34E7-E103-9E1410266FCF}"/>
              </a:ext>
            </a:extLst>
          </p:cNvPr>
          <p:cNvSpPr>
            <a:spLocks noGrp="1"/>
          </p:cNvSpPr>
          <p:nvPr>
            <p:ph type="ftr" sz="quarter" idx="3"/>
          </p:nvPr>
        </p:nvSpPr>
        <p:spPr>
          <a:xfrm>
            <a:off x="2271713" y="8475136"/>
            <a:ext cx="2314575" cy="486833"/>
          </a:xfrm>
          <a:prstGeom prst="rect">
            <a:avLst/>
          </a:prstGeom>
        </p:spPr>
        <p:txBody>
          <a:bodyPr vert="horz" lIns="91440" tIns="45720" rIns="91440" bIns="45720" rtlCol="1" anchor="ctr"/>
          <a:lstStyle>
            <a:lvl1pPr algn="ctr">
              <a:defRPr sz="675">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161AFCE-AD2B-32C3-3B1B-903A2F77694F}"/>
              </a:ext>
            </a:extLst>
          </p:cNvPr>
          <p:cNvSpPr>
            <a:spLocks noGrp="1"/>
          </p:cNvSpPr>
          <p:nvPr>
            <p:ph type="sldNum" sz="quarter" idx="4"/>
          </p:nvPr>
        </p:nvSpPr>
        <p:spPr>
          <a:xfrm>
            <a:off x="471487" y="8475136"/>
            <a:ext cx="1543050" cy="486833"/>
          </a:xfrm>
          <a:prstGeom prst="rect">
            <a:avLst/>
          </a:prstGeom>
        </p:spPr>
        <p:txBody>
          <a:bodyPr vert="horz" lIns="91440" tIns="45720" rIns="91440" bIns="45720" rtlCol="1" anchor="ctr"/>
          <a:lstStyle>
            <a:lvl1pPr algn="l">
              <a:defRPr sz="675">
                <a:solidFill>
                  <a:schemeClr val="tx1">
                    <a:tint val="75000"/>
                  </a:schemeClr>
                </a:solidFill>
              </a:defRPr>
            </a:lvl1pPr>
          </a:lstStyle>
          <a:p>
            <a:fld id="{CF3E6D59-7953-CF41-9D09-79C371878A36}" type="slidenum">
              <a:rPr lang="ar-SA" smtClean="0"/>
              <a:t>‹#›</a:t>
            </a:fld>
            <a:endParaRPr lang="ar-SA"/>
          </a:p>
        </p:txBody>
      </p:sp>
    </p:spTree>
    <p:extLst>
      <p:ext uri="{BB962C8B-B14F-4D97-AF65-F5344CB8AC3E}">
        <p14:creationId xmlns:p14="http://schemas.microsoft.com/office/powerpoint/2010/main" val="61405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Ges_alahsa@hotmail.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D2CB710-2296-C5FA-4FBE-7594C056185F}"/>
              </a:ext>
            </a:extLst>
          </p:cNvPr>
          <p:cNvSpPr txBox="1"/>
          <p:nvPr/>
        </p:nvSpPr>
        <p:spPr>
          <a:xfrm>
            <a:off x="1457015" y="5019759"/>
            <a:ext cx="4344524" cy="1446550"/>
          </a:xfrm>
          <a:prstGeom prst="rect">
            <a:avLst/>
          </a:prstGeom>
          <a:noFill/>
        </p:spPr>
        <p:txBody>
          <a:bodyPr wrap="square" rtlCol="1">
            <a:spAutoFit/>
          </a:bodyPr>
          <a:lstStyle/>
          <a:p>
            <a:pPr algn="ctr"/>
            <a:r>
              <a:rPr lang="ar-SA" sz="4400" b="1" dirty="0">
                <a:solidFill>
                  <a:schemeClr val="bg1"/>
                </a:solidFill>
              </a:rPr>
              <a:t>سياسة</a:t>
            </a:r>
          </a:p>
          <a:p>
            <a:pPr algn="ctr"/>
            <a:r>
              <a:rPr lang="ar-SA" sz="4400" b="1" dirty="0">
                <a:solidFill>
                  <a:schemeClr val="bg1"/>
                </a:solidFill>
              </a:rPr>
              <a:t> خصوصية البيانات</a:t>
            </a:r>
          </a:p>
        </p:txBody>
      </p:sp>
    </p:spTree>
    <p:extLst>
      <p:ext uri="{BB962C8B-B14F-4D97-AF65-F5344CB8AC3E}">
        <p14:creationId xmlns:p14="http://schemas.microsoft.com/office/powerpoint/2010/main" val="367549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D9954C8-3FBA-920A-1301-1A52F0AB54E2}"/>
              </a:ext>
            </a:extLst>
          </p:cNvPr>
          <p:cNvSpPr txBox="1"/>
          <p:nvPr/>
        </p:nvSpPr>
        <p:spPr>
          <a:xfrm>
            <a:off x="101150" y="1021325"/>
            <a:ext cx="6756850" cy="7725192"/>
          </a:xfrm>
          <a:prstGeom prst="rect">
            <a:avLst/>
          </a:prstGeom>
          <a:noFill/>
        </p:spPr>
        <p:txBody>
          <a:bodyPr wrap="square">
            <a:spAutoFit/>
          </a:bodyPr>
          <a:lstStyle/>
          <a:p>
            <a:r>
              <a:rPr lang="ar-SA" sz="2400" b="1" dirty="0"/>
              <a:t>مقدمة:</a:t>
            </a:r>
          </a:p>
          <a:p>
            <a:pPr algn="ctr"/>
            <a:r>
              <a:rPr lang="ar-SA" dirty="0"/>
              <a:t>توجب سياسة خصوصية البيانات على كل من يعمل لصالح الجمعية </a:t>
            </a:r>
          </a:p>
          <a:p>
            <a:pPr algn="ctr"/>
            <a:r>
              <a:rPr lang="ar-SA" sz="1600" dirty="0"/>
              <a:t>(ويشمل أعضاء مجلس الإدارة والمسؤولين التنفيذيين والموظفين والمستشارين والمتطوعين)</a:t>
            </a:r>
            <a:r>
              <a:rPr lang="ar-SA" dirty="0"/>
              <a:t> </a:t>
            </a:r>
          </a:p>
          <a:p>
            <a:pPr algn="ctr"/>
            <a:r>
              <a:rPr lang="ar-SA" dirty="0"/>
              <a:t>المحافظة على خصوصية بيانات المانحين والمتبرعين والمتطوعين والمستفيدين </a:t>
            </a:r>
          </a:p>
          <a:p>
            <a:pPr algn="ctr"/>
            <a:r>
              <a:rPr lang="ar-SA" dirty="0"/>
              <a:t>وعدم مشاركتها لأي أحد إلا في نطاق ضيق جدا حسب ما سيوضح في الفقرات التالية. </a:t>
            </a:r>
          </a:p>
          <a:p>
            <a:pPr algn="ctr"/>
            <a:r>
              <a:rPr lang="ar-SA" dirty="0"/>
              <a:t>كما توجب السياسة استخدام البيانات الخاصة لأغراض الجمعية فقط بما تقتضيه المصلحة.</a:t>
            </a:r>
          </a:p>
          <a:p>
            <a:endParaRPr lang="ar-SA" dirty="0"/>
          </a:p>
          <a:p>
            <a:r>
              <a:rPr lang="ar-SA" sz="2000" dirty="0"/>
              <a:t>النطاق:</a:t>
            </a:r>
          </a:p>
          <a:p>
            <a:r>
              <a:rPr lang="ar-SA" dirty="0"/>
              <a:t>تطبق هذه السياسة على جميع من يعمل لصالح الجمعية سواء كانوا أعضاء مجلس إدارة أو </a:t>
            </a:r>
            <a:r>
              <a:rPr lang="ar-SA" sz="1600" dirty="0"/>
              <a:t>مسؤولين تنفيذيين أو موظفين أو متطوعين أو مستشارين بصرف النظر عن مناصبهم في الجمعية.</a:t>
            </a:r>
          </a:p>
          <a:p>
            <a:endParaRPr lang="ar-SA" dirty="0"/>
          </a:p>
          <a:p>
            <a:r>
              <a:rPr lang="ar-SA" sz="2000" b="1" dirty="0"/>
              <a:t>البيانات</a:t>
            </a:r>
            <a:r>
              <a:rPr lang="ar-SA" dirty="0"/>
              <a:t> </a:t>
            </a:r>
          </a:p>
          <a:p>
            <a:endParaRPr lang="ar-SA" dirty="0"/>
          </a:p>
          <a:p>
            <a:r>
              <a:rPr lang="ar-SA" dirty="0"/>
              <a:t>البيانات هنا تشمل أي بيانات عامة أو خاصة مثل البيانات الشخصية أو البريد الإلكتروني أو المراسلات أو أي بيانات أخرى تُقدَّم للجمعية سواء من المتطوعين، المانحين؛ المتبرعين أو المستفيدين من خدمات الجمعية.</a:t>
            </a:r>
          </a:p>
          <a:p>
            <a:endParaRPr lang="ar-SA" dirty="0"/>
          </a:p>
          <a:p>
            <a:r>
              <a:rPr lang="ar-SA" sz="2000" b="1" dirty="0"/>
              <a:t>الضمانات</a:t>
            </a:r>
          </a:p>
          <a:p>
            <a:r>
              <a:rPr lang="ar-SA" dirty="0"/>
              <a:t>تهدف هذه السياسة إلى توضيح إجراءت التعامل مع البيانات والمحافظة على خصوصيتها داخل الجمعية أو من خلال موقع الجمعية الإلكتروني.‎</a:t>
            </a:r>
          </a:p>
          <a:p>
            <a:pPr marL="285750" indent="-285750">
              <a:buFont typeface="Arial" panose="020B0604020202020204" pitchFamily="34" charset="0"/>
              <a:buChar char="•"/>
            </a:pPr>
            <a:r>
              <a:rPr lang="ar-SA" dirty="0"/>
              <a:t>أن تتعامل الجمعية مع جميع بيانات المتعاملين معها بسرية تامة ما لم يوافقوا على النشر.</a:t>
            </a:r>
          </a:p>
          <a:p>
            <a:pPr marL="285750" indent="-285750">
              <a:buFont typeface="Arial" panose="020B0604020202020204" pitchFamily="34" charset="0"/>
              <a:buChar char="•"/>
            </a:pPr>
            <a:r>
              <a:rPr lang="ar-SA" dirty="0"/>
              <a:t>لن تقوم ببيع أو مشاركة بيانات المتعاملين معها مع أي جهة أخرى دون إذنهم.‎</a:t>
            </a:r>
          </a:p>
          <a:p>
            <a:pPr marL="285750" indent="-285750">
              <a:buFont typeface="Arial" panose="020B0604020202020204" pitchFamily="34" charset="0"/>
              <a:buChar char="•"/>
            </a:pPr>
            <a:r>
              <a:rPr lang="ar-SA" sz="1600" dirty="0"/>
              <a:t>لن ترسل الجمعية أي إيميلات أو رسائل نصية للمتعاملين معها سواء بواسطتها أو بواسطة أي جهةاخرى دون إذنهم.‎</a:t>
            </a:r>
          </a:p>
          <a:p>
            <a:pPr marL="285750" indent="-285750">
              <a:buFont typeface="Arial" panose="020B0604020202020204" pitchFamily="34" charset="0"/>
              <a:buChar char="•"/>
            </a:pPr>
            <a:r>
              <a:rPr lang="ar-SA" dirty="0"/>
              <a:t>أن تنشر الجمعية سياسة خصوصية البيانات على موقعها الإلكتروني إن وجد </a:t>
            </a:r>
          </a:p>
          <a:p>
            <a:r>
              <a:rPr lang="ar-SA" dirty="0"/>
              <a:t>    وأن تكون متوفرةعند الطلب مطبوعة أو إلكترونية.</a:t>
            </a:r>
          </a:p>
          <a:p>
            <a:pPr marL="285750" indent="-285750">
              <a:buFont typeface="Arial" panose="020B0604020202020204" pitchFamily="34" charset="0"/>
              <a:buChar char="•"/>
            </a:pPr>
            <a:r>
              <a:rPr lang="ar-SA" dirty="0"/>
              <a:t>‏أن يكون للجمعية سياسة خاصة بخصوصية البيانات للمواقع الإلكترونية.</a:t>
            </a:r>
          </a:p>
        </p:txBody>
      </p:sp>
    </p:spTree>
    <p:extLst>
      <p:ext uri="{BB962C8B-B14F-4D97-AF65-F5344CB8AC3E}">
        <p14:creationId xmlns:p14="http://schemas.microsoft.com/office/powerpoint/2010/main" val="30548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6FD88B6-DBC8-3351-A3C5-DC65ACEC098F}"/>
              </a:ext>
            </a:extLst>
          </p:cNvPr>
          <p:cNvSpPr txBox="1"/>
          <p:nvPr/>
        </p:nvSpPr>
        <p:spPr>
          <a:xfrm>
            <a:off x="108736" y="1285849"/>
            <a:ext cx="6640528" cy="7509748"/>
          </a:xfrm>
          <a:prstGeom prst="rect">
            <a:avLst/>
          </a:prstGeom>
          <a:noFill/>
        </p:spPr>
        <p:txBody>
          <a:bodyPr wrap="square">
            <a:spAutoFit/>
          </a:bodyPr>
          <a:lstStyle/>
          <a:p>
            <a:r>
              <a:rPr lang="ar-SA" sz="1600" b="1" dirty="0"/>
              <a:t>نشكرك أيها الزائر الكريم على زيارتك لموقعنا على الانترنت ونتعهد لك بالمحافظة على خصوصية بياناتك التي تزودنا بها من خلال الموقع. كما نلتزم لك بتوضيح سياستنا المتعلقة بخصوصية بياناتك وهي كما يلي</a:t>
            </a:r>
            <a:r>
              <a:rPr lang="ar-SA" sz="1600" dirty="0"/>
              <a:t>:</a:t>
            </a:r>
          </a:p>
          <a:p>
            <a:endParaRPr lang="ar-SA" dirty="0"/>
          </a:p>
          <a:p>
            <a:pPr marL="285750" indent="-285750">
              <a:buFont typeface="Arial" panose="020B0604020202020204" pitchFamily="34" charset="0"/>
              <a:buChar char="•"/>
            </a:pPr>
            <a:r>
              <a:rPr lang="ar-SA" sz="1600" dirty="0"/>
              <a:t>من حقك معرفة كيفية استخدام البيانات التي تشاركها مع موقعنا الإلكتروني.</a:t>
            </a:r>
          </a:p>
          <a:p>
            <a:pPr marL="285750" indent="-285750">
              <a:buFont typeface="Arial" panose="020B0604020202020204" pitchFamily="34" charset="0"/>
              <a:buChar char="•"/>
            </a:pPr>
            <a:r>
              <a:rPr lang="ar-SA" sz="1600" dirty="0"/>
              <a:t>نلتزم بحماية حقوق جميع زوار ومستخدمي هذا الموقع ونلتزم بالحفاظ على سرية البيانات وقد أعددنا سياسة الخصوصية هذه للإفصاح عن النهج الذي نتبعه في جمع البيانات ونشرها على هذا الموقع الإلكتروني.</a:t>
            </a:r>
          </a:p>
          <a:p>
            <a:pPr marL="285750" indent="-285750">
              <a:buFont typeface="Arial" panose="020B0604020202020204" pitchFamily="34" charset="0"/>
              <a:buChar char="•"/>
            </a:pPr>
            <a:r>
              <a:rPr lang="ar-SA" sz="1600" dirty="0"/>
              <a:t> نؤكد لك أن خصوصيتك تشكل لنا أولوية كبرى وسوف لن نستخدم تلك البيانات إلا بالطريقة الملائمة للحفاظ على خصوصيتك بشكل آمن.</a:t>
            </a:r>
          </a:p>
          <a:p>
            <a:pPr marL="285750" indent="-285750">
              <a:buFont typeface="Arial" panose="020B0604020202020204" pitchFamily="34" charset="0"/>
              <a:buChar char="•"/>
            </a:pPr>
            <a:r>
              <a:rPr lang="ar-SA" sz="1600" dirty="0"/>
              <a:t>نؤكد لك أيضا أن الموقع لا يمارس أي أنشطة تجارية.‎</a:t>
            </a:r>
          </a:p>
          <a:p>
            <a:pPr marL="285750" indent="-285750">
              <a:buFont typeface="Arial" panose="020B0604020202020204" pitchFamily="34" charset="0"/>
              <a:buChar char="•"/>
            </a:pPr>
            <a:r>
              <a:rPr lang="ar-SA" sz="1600" dirty="0"/>
              <a:t>‏ لا نقوم نهائياً بتبادل البيانات الشخصية مع أي جهة تجارية باستثناء ما يتم الإعلان عنه للمستخدم‏ وبعد موافقته على ذلك.</a:t>
            </a:r>
          </a:p>
          <a:p>
            <a:pPr marL="285750" indent="-285750">
              <a:buFont typeface="Arial" panose="020B0604020202020204" pitchFamily="34" charset="0"/>
              <a:buChar char="•"/>
            </a:pPr>
            <a:r>
              <a:rPr lang="ar-SA" sz="1600" dirty="0"/>
              <a:t> لانقوم نهائياً باستخدام بيانات المستخدمين الكرام بإرسال رسائل ذات محتوى تجاري أو ترويجي.</a:t>
            </a:r>
          </a:p>
          <a:p>
            <a:pPr marL="285750" indent="-285750">
              <a:buFont typeface="Arial" panose="020B0604020202020204" pitchFamily="34" charset="0"/>
              <a:buChar char="•"/>
            </a:pPr>
            <a:r>
              <a:rPr lang="ar-SA" sz="1600" dirty="0"/>
              <a:t>‏قد نستخدم البيانات المسجلة في الموقع لعمل الاستبانات وأخذ الآراء بهدف تطوير الموقع وتقديم تجربة استخدام أكثر سهولة وفعالية للزوار والمستخدمين الكرام. كما يمكننا من التواصل معكم عند الحاجة في حالة رغبتكم في التبرّع للمشاريع والأعمال الخيرية أو رغبتكم في الاطلاع على مايستجد من المشاريع والأعمال الخيرية التي تقوم بها الجمعية حيث تساعدنا هذه البيانات في التواصل معك؛ والإجابة عن استفساراتك؛ وتنفيذ طلباتك قدر الإمكان.‎</a:t>
            </a:r>
          </a:p>
          <a:p>
            <a:pPr marL="285750" indent="-285750">
              <a:buFont typeface="Arial" panose="020B0604020202020204" pitchFamily="34" charset="0"/>
              <a:buChar char="•"/>
            </a:pPr>
            <a:r>
              <a:rPr lang="ar-SA" sz="1600" dirty="0"/>
              <a:t> لا نقوم بمشاركة هذه البيانات مع أطراف خارجية إلا إذا كانت هذه الجهات لازمة في عملية  استكمال طلبك ما لم يكن ذلك في إطار بيانات جماعية تُستخدم للأغراض الإحصائية والأبحاث دون اشتمالها على أية بيانات من الممكن استخدامها للتعريف بك.</a:t>
            </a:r>
          </a:p>
          <a:p>
            <a:pPr marL="285750" indent="-285750">
              <a:buFont typeface="Arial" panose="020B0604020202020204" pitchFamily="34" charset="0"/>
              <a:buChar char="•"/>
            </a:pPr>
            <a:r>
              <a:rPr lang="ar-SA" sz="1600" dirty="0"/>
              <a:t>‏في الحالات الطبيعية يتم التعامل مع البيانات والبيانات بصورة آلية (الكترونية)من خلال التطبيقات والبرامج المحدّدة لذلك دون أن يستلزم ذلك مشاركة الموظفين أو إطلاعهم على تلك البيانات.‎</a:t>
            </a:r>
          </a:p>
          <a:p>
            <a:pPr marL="285750" indent="-285750">
              <a:buFont typeface="Arial" panose="020B0604020202020204" pitchFamily="34" charset="0"/>
              <a:buChar char="•"/>
            </a:pPr>
            <a:r>
              <a:rPr lang="ar-SA" sz="1600" dirty="0"/>
              <a:t>‏ وفي حالات استثنائية (كالتحقيقات والقضايا) قد يطّلع عليها موظفو الجهات الرقابية أو من يلزم اطلاعه على ذلك؛ خضوعًا لأحكام القانون وأوامر الجهات القضائية.‏</a:t>
            </a:r>
          </a:p>
          <a:p>
            <a:pPr marL="285750" indent="-285750">
              <a:buFont typeface="Arial" panose="020B0604020202020204" pitchFamily="34" charset="0"/>
              <a:buChar char="•"/>
            </a:pPr>
            <a:r>
              <a:rPr lang="ar-SA" sz="1600" dirty="0"/>
              <a:t> تنطبق سياسة الخصوصية هذه على كافة الخدمات والتعاملات التي يتم إجراؤها على الموقع إلا في الحالات التي يتم فيها النصُ على خدمات أو تعاملات ذات خصوصية؛ فإنه يكون لها سياسة خصوصية منفصلة؛ وغير مدمجة بسياسة الخصوصية هذه.</a:t>
            </a:r>
          </a:p>
        </p:txBody>
      </p:sp>
    </p:spTree>
    <p:extLst>
      <p:ext uri="{BB962C8B-B14F-4D97-AF65-F5344CB8AC3E}">
        <p14:creationId xmlns:p14="http://schemas.microsoft.com/office/powerpoint/2010/main" val="36935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7A8BC21-0BCD-A6EC-944A-38632B413634}"/>
              </a:ext>
            </a:extLst>
          </p:cNvPr>
          <p:cNvSpPr txBox="1"/>
          <p:nvPr/>
        </p:nvSpPr>
        <p:spPr>
          <a:xfrm>
            <a:off x="0" y="1355201"/>
            <a:ext cx="6777080" cy="6955750"/>
          </a:xfrm>
          <a:prstGeom prst="rect">
            <a:avLst/>
          </a:prstGeom>
          <a:noFill/>
        </p:spPr>
        <p:txBody>
          <a:bodyPr wrap="square">
            <a:spAutoFit/>
          </a:bodyPr>
          <a:lstStyle/>
          <a:p>
            <a:pPr marL="285750" indent="-285750">
              <a:buFont typeface="Arial" panose="020B0604020202020204" pitchFamily="34" charset="0"/>
              <a:buChar char="•"/>
            </a:pPr>
            <a:r>
              <a:rPr lang="ar-SA" dirty="0"/>
              <a:t>على الرغم من ذلك قد يحتوي الموقع على روابط لمواقع إلكترونية أخرى تقع خارج سيطرتنا ولاتغطيها سياسة الخصوصية هذه في حال قمت بالوصول إلى مواقع أخرى من خلال استخدام الروابط المتاحة على موقعنا؛ فإنك ستخضع لسياسة الخصوصية المتعلقة بهذه المواقع؛ والتي قد تختلف عن سياسة الموقع؛ مما يتطلب منك قراءة سياسة  الخصوصية المتعلقة بتلك المواقع.‏</a:t>
            </a:r>
          </a:p>
          <a:p>
            <a:pPr marL="285750" indent="-285750">
              <a:buFont typeface="Arial" panose="020B0604020202020204" pitchFamily="34" charset="0"/>
              <a:buChar char="•"/>
            </a:pPr>
            <a:endParaRPr lang="ar-SA" dirty="0"/>
          </a:p>
          <a:p>
            <a:pPr marL="285750" indent="-285750">
              <a:buFont typeface="Arial" panose="020B0604020202020204" pitchFamily="34" charset="0"/>
              <a:buChar char="•"/>
            </a:pPr>
            <a:r>
              <a:rPr lang="ar-SA" dirty="0"/>
              <a:t>هذه البوابة قد تحتوي على روابط إلكترونية لمواقع أو بوابات قد تستخدم طرقاً لحمايةالبيانات وخصوصياتها تختلف عن الطرق المستخدمة لدينا ونحن غير مسؤولين عن محتويات وطرق </a:t>
            </a:r>
            <a:r>
              <a:rPr lang="ar-SA" sz="1600" dirty="0"/>
              <a:t>خصوصيات المواقع الأخرى التي لا تقع تحت استضافة موقع الوزارة وتتولى جهاتها مسؤوليةحمايتها؛ </a:t>
            </a:r>
            <a:r>
              <a:rPr lang="ar-SA" dirty="0"/>
              <a:t>وننصحك بالرجوع إلى إشعارات الخصوصية الخاصة بتلك المواقع.‏</a:t>
            </a:r>
          </a:p>
          <a:p>
            <a:pPr marL="285750" indent="-285750">
              <a:buFont typeface="Arial" panose="020B0604020202020204" pitchFamily="34" charset="0"/>
              <a:buChar char="•"/>
            </a:pPr>
            <a:endParaRPr lang="ar-SA" dirty="0"/>
          </a:p>
          <a:p>
            <a:pPr marL="285750" indent="-285750">
              <a:buFont typeface="Arial" panose="020B0604020202020204" pitchFamily="34" charset="0"/>
              <a:buChar char="•"/>
            </a:pPr>
            <a:r>
              <a:rPr lang="ar-SA" dirty="0"/>
              <a:t> في كل الأحوال لن نقوم بالبيع أو التأجير أو المتاجرة ببياناتك أو بياناتك لمصلحة أي طرف ثالث خارج هذا الموقع. وسنحافظ في كافَّة الأوقات على خصوصية كافة بياناتك الشخصية التي نتحصل عليها وسريتها.‏</a:t>
            </a:r>
          </a:p>
          <a:p>
            <a:pPr marL="285750" indent="-285750">
              <a:buFont typeface="Arial" panose="020B0604020202020204" pitchFamily="34" charset="0"/>
              <a:buChar char="•"/>
            </a:pPr>
            <a:r>
              <a:rPr lang="ar-SA" dirty="0"/>
              <a:t>نظرًا للتطوّر الهائل في مجال التقنية؛ والتغيِّر في نطاق القوانين المتعلقة بالمجال الإلكتروني   فالموقع يحتفظ بالحقّ في تعديل بنود سياسة الخصوصية هذه وشروطها في أي وقتٍ يراه </a:t>
            </a:r>
            <a:r>
              <a:rPr lang="ar-SA" sz="1600" dirty="0"/>
              <a:t>ملائما؛ويتم تنفيذ التعديلات على هذه الصفحة؛ ويتم إخطاركم في حالة إجراء أية تعديلات ذات تأثير.</a:t>
            </a:r>
          </a:p>
          <a:p>
            <a:endParaRPr lang="ar-SA" sz="1600" dirty="0"/>
          </a:p>
          <a:p>
            <a:pPr marL="285750" indent="-285750">
              <a:buFont typeface="Arial" panose="020B0604020202020204" pitchFamily="34" charset="0"/>
              <a:buChar char="•"/>
            </a:pPr>
            <a:r>
              <a:rPr lang="ar-SA" dirty="0"/>
              <a:t>‏للحفاظ على بياناتك الشخصية؛ يتم تأمين التخزين الإلكتروني والبيانات الشخصية المرسلة باستخدام التقنيات الأمنية المناسبة.</a:t>
            </a:r>
          </a:p>
          <a:p>
            <a:endParaRPr lang="ar-SA" dirty="0"/>
          </a:p>
          <a:p>
            <a:pPr marL="285750" indent="-285750">
              <a:buFont typeface="Arial" panose="020B0604020202020204" pitchFamily="34" charset="0"/>
              <a:buChar char="•"/>
            </a:pPr>
            <a:r>
              <a:rPr lang="ar-SA" dirty="0"/>
              <a:t>‏يمكنك الاتصال بنا دائماً للإجابة عن استفساراتك بخصوص هذه السياسة من خلال</a:t>
            </a:r>
          </a:p>
          <a:p>
            <a:r>
              <a:rPr lang="ar-SA" dirty="0"/>
              <a:t>     البريد الالكتروني </a:t>
            </a:r>
            <a:r>
              <a:rPr lang="en-GB" dirty="0" err="1">
                <a:hlinkClick r:id="rId3"/>
              </a:rPr>
              <a:t>Ges_alahsa@hotmail.com</a:t>
            </a:r>
            <a:r>
              <a:rPr lang="ar-SA" dirty="0"/>
              <a:t> </a:t>
            </a:r>
          </a:p>
        </p:txBody>
      </p:sp>
    </p:spTree>
    <p:extLst>
      <p:ext uri="{BB962C8B-B14F-4D97-AF65-F5344CB8AC3E}">
        <p14:creationId xmlns:p14="http://schemas.microsoft.com/office/powerpoint/2010/main" val="346175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4FA0E328-8652-7744-144B-075558269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406"/>
            <a:ext cx="6747736" cy="6553425"/>
          </a:xfrm>
          <a:prstGeom prst="rect">
            <a:avLst/>
          </a:prstGeom>
        </p:spPr>
      </p:pic>
      <p:sp>
        <p:nvSpPr>
          <p:cNvPr id="3" name="مربع نص 2">
            <a:extLst>
              <a:ext uri="{FF2B5EF4-FFF2-40B4-BE49-F238E27FC236}">
                <a16:creationId xmlns:a16="http://schemas.microsoft.com/office/drawing/2014/main" id="{2B979ACC-ADC3-80A5-5F33-F0E156E084BA}"/>
              </a:ext>
            </a:extLst>
          </p:cNvPr>
          <p:cNvSpPr txBox="1"/>
          <p:nvPr/>
        </p:nvSpPr>
        <p:spPr>
          <a:xfrm>
            <a:off x="112391" y="1413245"/>
            <a:ext cx="6406193" cy="369332"/>
          </a:xfrm>
          <a:prstGeom prst="rect">
            <a:avLst/>
          </a:prstGeom>
          <a:noFill/>
        </p:spPr>
        <p:txBody>
          <a:bodyPr wrap="square" rtlCol="1">
            <a:spAutoFit/>
          </a:bodyPr>
          <a:lstStyle/>
          <a:p>
            <a:pPr algn="r"/>
            <a:r>
              <a:rPr lang="ar-SA" b="1" dirty="0"/>
              <a:t>تم الاطلاع على نموذج سياسة خصوصية البيانات من قبل أعضاء مجلس الإدارة:-</a:t>
            </a:r>
          </a:p>
        </p:txBody>
      </p:sp>
    </p:spTree>
    <p:extLst>
      <p:ext uri="{BB962C8B-B14F-4D97-AF65-F5344CB8AC3E}">
        <p14:creationId xmlns:p14="http://schemas.microsoft.com/office/powerpoint/2010/main" val="304656164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عرض على الشاشة (4:3)</PresentationFormat>
  <Slides>5</Slides>
  <Notes>0</Notes>
  <HiddenSlides>0</HiddenSlide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اصايل سامي بن عبدالله المسفر</dc:creator>
  <cp:lastModifiedBy>اصايل سامي بن عبدالله المسفر</cp:lastModifiedBy>
  <cp:revision>4</cp:revision>
  <dcterms:created xsi:type="dcterms:W3CDTF">2023-08-05T06:58:08Z</dcterms:created>
  <dcterms:modified xsi:type="dcterms:W3CDTF">2023-08-05T07:59:42Z</dcterms:modified>
</cp:coreProperties>
</file>