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9144000" cy="12192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EC16F4-50AA-7AC0-9FD5-F9839AB78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995312"/>
            <a:ext cx="6858000" cy="4244623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1704321-6B9B-397E-BF29-797A78B87D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6403625"/>
            <a:ext cx="6858000" cy="2943577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DDA2425-E6FA-2DA5-76D6-479130F39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38C6-C5A7-0843-9CEB-EB198397563D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A978B0F-A6C5-3633-285A-7AD4890A8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39638B-BAB5-CB49-6CEA-565AAFDB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C092-9B30-5644-8B1A-3DC364C734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269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92BB61-6C9B-4C25-2D4A-90CE6566A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649AF84-6C4E-223A-E96A-D300C9C59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AF1AC0-D8C4-718D-9C46-BB519F15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38C6-C5A7-0843-9CEB-EB198397563D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A08702E-38FA-924C-B371-6D622BA81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D700FC-9E49-C79C-D809-6386C50A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C092-9B30-5644-8B1A-3DC364C734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896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A9F199D-EBC9-EAE1-7F1A-C3D5EA371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649111"/>
            <a:ext cx="1971675" cy="10332156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126BAD1-E29A-61DE-7E43-C8DC4636DA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649111"/>
            <a:ext cx="5800725" cy="10332156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C20FD7A-7A4C-C4EF-A049-EDE3C131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38C6-C5A7-0843-9CEB-EB198397563D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FC7B51-4925-E430-8CFE-DCAB54069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F7F11-7501-D2C7-2732-F6BED6318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C092-9B30-5644-8B1A-3DC364C734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661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A6EA64-52A3-490D-9192-1D7421EDA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625DA6-2564-4D2A-21B8-F2974B75A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1F25CE8-0860-1DB2-58A2-5341FDE1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38C6-C5A7-0843-9CEB-EB198397563D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0DAE08-5BA8-6073-2373-E8F96D89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63A532E-9501-4E6E-18F5-899A3FECE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C092-9B30-5644-8B1A-3DC364C734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893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2004D2-7541-46F7-F957-0C60B2C75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3039538"/>
            <a:ext cx="7886700" cy="5071532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A04596C-6443-7B57-3DC2-B9554C77D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8159050"/>
            <a:ext cx="7886700" cy="2666999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CA7382-1CDC-39BF-66A3-B5C5FE564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38C6-C5A7-0843-9CEB-EB198397563D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6EBB49D-373E-0E56-24D3-B0FEE3C6A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FB6C96-9006-92FE-130A-29B95D96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C092-9B30-5644-8B1A-3DC364C734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294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AF0BB4-DA94-B40F-364D-3E3BCF824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D01CF7-F7DF-AD2B-4FD5-FA67D72302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3245556"/>
            <a:ext cx="3886200" cy="773571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30FB17C-3E07-882E-342F-DC239DC58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3245556"/>
            <a:ext cx="3886200" cy="773571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32F7160-923A-E5BB-5381-114C8302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38C6-C5A7-0843-9CEB-EB198397563D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F27A48-F3CB-E395-9807-E0DC3EE39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70CA55A-7AA1-F2C0-3AA1-AD47FC61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C092-9B30-5644-8B1A-3DC364C734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807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B3D9E5-57D8-9E33-215B-3091E2BE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649114"/>
            <a:ext cx="7886700" cy="235655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4AA448-39CB-DB8D-6E1C-D8065A9D8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2988737"/>
            <a:ext cx="3868340" cy="146473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D3B310A-2403-3F62-ECE5-1AC35BAD7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4453467"/>
            <a:ext cx="3868340" cy="65503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F489A34D-D97D-08AA-F152-318F8ECAC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2988737"/>
            <a:ext cx="3887391" cy="146473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F8BE4EC-C84E-99D5-1BA5-3C80EABD9E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4453467"/>
            <a:ext cx="3887391" cy="6550379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3A4A502-C91D-CE13-D7B2-02EE81593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38C6-C5A7-0843-9CEB-EB198397563D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CA4EFB2-A3E8-56A5-812E-A65D51A9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A82A6EC-D5BE-1810-DDAE-B02B4CB1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C092-9B30-5644-8B1A-3DC364C734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0499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0C790A-19FE-8E2D-D017-3F7AB70B3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A8FBEC2-F6A9-9BE7-F06C-AB7E77628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38C6-C5A7-0843-9CEB-EB198397563D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0AE95CB-C356-F1DF-CA16-2627B5DF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3B5A7F4-D27E-8E3E-536B-CD9F6518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C092-9B30-5644-8B1A-3DC364C734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417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A0292D1-0F12-D8FC-6800-786664EF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38C6-C5A7-0843-9CEB-EB198397563D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894551D-7D71-B8CC-55B3-A89D6D701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20A0B36-CB45-2718-BE07-4AB6E53B0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C092-9B30-5644-8B1A-3DC364C734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081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FACD1C-A166-2725-6D01-ACC158DDA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9" cy="28448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717DDA-96A2-4B4E-F052-AD718C836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1755424"/>
            <a:ext cx="4629151" cy="866422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4D2301C-8CAC-E06E-33FA-798D6AB33E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657602"/>
            <a:ext cx="2949179" cy="6776156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6D02FDE-EB90-A5D9-FA23-C45A998F3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38C6-C5A7-0843-9CEB-EB198397563D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8DF2E5A-9D6A-59C6-0DF6-689010075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0517A3C-6C3E-6319-4AE7-B4222AD38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C092-9B30-5644-8B1A-3DC364C734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9005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31831B-8BB9-26D0-E020-559A5712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812800"/>
            <a:ext cx="2949179" cy="28448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3B9C759-6E79-B041-08E8-D57647064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1755424"/>
            <a:ext cx="4629151" cy="8664223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69C089D-91D5-99C9-6D30-B6D1BE191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657602"/>
            <a:ext cx="2949179" cy="6776156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72E7043-5037-90CB-A1C3-FC39C081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38C6-C5A7-0843-9CEB-EB198397563D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8D022E1-27D5-FE32-27CB-A31C66F1C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C5FDDB8-2406-DD44-AC71-9431482A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7C092-9B30-5644-8B1A-3DC364C734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076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FB9C04C-8337-4999-6677-405E350DF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2" y="649114"/>
            <a:ext cx="7886700" cy="235655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D1D9B7C-87D7-D406-0E69-33D1E9F23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2" y="3245556"/>
            <a:ext cx="7886700" cy="77357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1440FE-8E67-DD44-D2A0-C0C7D95E1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1" y="11300183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38C6-C5A7-0843-9CEB-EB198397563D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2305A9-B10D-8B19-D732-7A1F25EA8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2" y="11300183"/>
            <a:ext cx="3086100" cy="649111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51F27B-695E-7579-6138-52C90DB81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49" y="11300183"/>
            <a:ext cx="2057400" cy="649111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7C092-9B30-5644-8B1A-3DC364C734C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576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4128483C-B723-1119-CA23-AFA0632E7254}"/>
              </a:ext>
            </a:extLst>
          </p:cNvPr>
          <p:cNvSpPr txBox="1"/>
          <p:nvPr/>
        </p:nvSpPr>
        <p:spPr>
          <a:xfrm>
            <a:off x="2402748" y="6952449"/>
            <a:ext cx="467112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solidFill>
                  <a:srgbClr val="FFFFFF"/>
                </a:solidFill>
              </a:rPr>
              <a:t>سياسة </a:t>
            </a:r>
            <a:br>
              <a:rPr lang="ar-SA" sz="4000" b="1" dirty="0">
                <a:solidFill>
                  <a:srgbClr val="FFFFFF"/>
                </a:solidFill>
              </a:rPr>
            </a:br>
            <a:r>
              <a:rPr lang="ar-SA" sz="4000" b="1" dirty="0">
                <a:solidFill>
                  <a:srgbClr val="FFFFFF"/>
                </a:solidFill>
              </a:rPr>
              <a:t>الأحتفاظ بالوثائق وإتلافها</a:t>
            </a:r>
          </a:p>
        </p:txBody>
      </p:sp>
    </p:spTree>
    <p:extLst>
      <p:ext uri="{BB962C8B-B14F-4D97-AF65-F5344CB8AC3E}">
        <p14:creationId xmlns:p14="http://schemas.microsoft.com/office/powerpoint/2010/main" val="423127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D99ACD65-47D1-4FF5-FA2B-490F9306FC65}"/>
              </a:ext>
            </a:extLst>
          </p:cNvPr>
          <p:cNvSpPr txBox="1"/>
          <p:nvPr/>
        </p:nvSpPr>
        <p:spPr>
          <a:xfrm>
            <a:off x="279776" y="1783610"/>
            <a:ext cx="8584448" cy="729430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/>
            <a:r>
              <a:rPr lang="ar-SA" sz="2400" b="1" dirty="0"/>
              <a:t>مقدمة</a:t>
            </a:r>
          </a:p>
          <a:p>
            <a:pPr algn="r"/>
            <a:r>
              <a:rPr lang="ar-SA" sz="2000" dirty="0"/>
              <a:t>هذا الدليل يقدم الإرشادات التي على الجمعية اتباعها بخصوص إدارة وحفظ وإتلاف الوثائق الخاصة بالجمعية.</a:t>
            </a:r>
          </a:p>
          <a:p>
            <a:pPr algn="r"/>
            <a:endParaRPr lang="ar-SA" sz="2000" dirty="0"/>
          </a:p>
          <a:p>
            <a:pPr algn="r"/>
            <a:r>
              <a:rPr lang="ar-SA" sz="2000" dirty="0"/>
              <a:t>النطاق</a:t>
            </a:r>
          </a:p>
          <a:p>
            <a:pPr algn="r"/>
            <a:r>
              <a:rPr lang="ar-SA" sz="2000" dirty="0"/>
              <a:t>يستهدف هذا الدليل جميع من يعمل لصالح الجمعية وبالأخص رؤساء أقسام أوإدارات الجمعية والمسؤولين التنفيذين وأمين مجلس الإدارة حيث تقع عليهم مسؤولية تطبيق ومتابعة مايرد في هذه السياسة. </a:t>
            </a:r>
          </a:p>
          <a:p>
            <a:pPr algn="r"/>
            <a:endParaRPr lang="ar-SA" sz="2000" dirty="0"/>
          </a:p>
          <a:p>
            <a:pPr algn="r"/>
            <a:r>
              <a:rPr lang="ar-SA" sz="2400" b="1" dirty="0"/>
              <a:t>إدارة الوثائق</a:t>
            </a:r>
          </a:p>
          <a:p>
            <a:pPr algn="r"/>
            <a:endParaRPr lang="ar-SA" sz="2000" dirty="0"/>
          </a:p>
          <a:p>
            <a:pPr algn="r"/>
            <a:r>
              <a:rPr lang="ar-SA" sz="2000" dirty="0"/>
              <a:t>يجب على الجمعية الاحتفاظ بجميع الوثائق في مركز إداري بمقر الجمعية، وتشمل الاتي: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dirty="0"/>
              <a:t>اللائحة الأساسية للجمعية وأي لوائح نظامية أخرى.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dirty="0"/>
              <a:t>سجل العضوية والإشتراكات في الجمعية العمومية موضحاً به بيانات كل من الأعضاء المؤسسين أو غيرهم من الأعضاء وتاري انضمامه.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dirty="0"/>
              <a:t>سجل العضوية في مجلس الإدارة موضحاً به تاريخ بداية العضوية لكل عضو وتاريخ وطريقة اكتسابها (بالانتخاب/التزكية) ويبين فيه بتاريخ الانتهاء والسبب.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dirty="0"/>
              <a:t>سجل اجتماعات الجمعية العمومية.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dirty="0"/>
              <a:t>سجل اجتماعات وقرارت مجلس الإدارة.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dirty="0"/>
              <a:t>السجلات المالية والبنكية والعهد.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dirty="0"/>
              <a:t>ملفات لحفظ كافة الفواتير والإيصالات.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dirty="0"/>
              <a:t>سجل المكاتبات والرسائل.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dirty="0"/>
              <a:t>سجل الزيارات.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dirty="0"/>
              <a:t>سجل التبرعات. 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999D3AA-696F-B89A-097C-2F66B189E8E3}"/>
              </a:ext>
            </a:extLst>
          </p:cNvPr>
          <p:cNvSpPr txBox="1"/>
          <p:nvPr/>
        </p:nvSpPr>
        <p:spPr>
          <a:xfrm>
            <a:off x="0" y="9077915"/>
            <a:ext cx="969577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تكون هذه السجلات متوافقة قدر الأمكان مع أي نماذج تصدرها وزارة العمل والتنمية الاجتماعية</a:t>
            </a:r>
            <a:r>
              <a:rPr lang="ar-SA" sz="2400" b="1" dirty="0"/>
              <a:t>.</a:t>
            </a:r>
          </a:p>
          <a:p>
            <a:pPr algn="ctr"/>
            <a:r>
              <a:rPr lang="ar-SA" sz="2400" b="1" dirty="0"/>
              <a:t> ويجب ختمها وترقيمها قبل الحفظ ويتولى مجلس الإدارة تحديد المسؤول عن ذلك.</a:t>
            </a:r>
          </a:p>
        </p:txBody>
      </p:sp>
    </p:spTree>
    <p:extLst>
      <p:ext uri="{BB962C8B-B14F-4D97-AF65-F5344CB8AC3E}">
        <p14:creationId xmlns:p14="http://schemas.microsoft.com/office/powerpoint/2010/main" val="90656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D99ACD65-47D1-4FF5-FA2B-490F9306FC65}"/>
              </a:ext>
            </a:extLst>
          </p:cNvPr>
          <p:cNvSpPr txBox="1"/>
          <p:nvPr/>
        </p:nvSpPr>
        <p:spPr>
          <a:xfrm>
            <a:off x="-401033" y="1980574"/>
            <a:ext cx="9424081" cy="9040937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/>
            <a:r>
              <a:rPr lang="ar-SA" sz="2400" b="1" dirty="0"/>
              <a:t>الاحتفاظ بالوثائق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b="1" dirty="0"/>
              <a:t>يجب على الجمعية تحديد مدة حفظ لجميع الوثائق التي لديها.</a:t>
            </a:r>
          </a:p>
          <a:p>
            <a:pPr algn="r"/>
            <a:r>
              <a:rPr lang="ar-SA" sz="2000" b="1" dirty="0"/>
              <a:t> وقد تقسمها إلى التقسيمات التالية:</a:t>
            </a:r>
          </a:p>
          <a:p>
            <a:pPr marL="214313" indent="-214313" algn="r">
              <a:buFont typeface="Courier New" panose="02070309020205020404" pitchFamily="49" charset="0"/>
              <a:buChar char="o"/>
            </a:pPr>
            <a:r>
              <a:rPr lang="ar-SA" sz="2000" b="1" dirty="0"/>
              <a:t>حفظ دائم.</a:t>
            </a:r>
          </a:p>
          <a:p>
            <a:pPr marL="214313" indent="-214313" algn="r">
              <a:buFont typeface="Courier New" panose="02070309020205020404" pitchFamily="49" charset="0"/>
              <a:buChar char="o"/>
            </a:pPr>
            <a:r>
              <a:rPr lang="ar-SA" sz="2000" b="1" dirty="0"/>
              <a:t>حفظ لمدة ٤ سنوات.</a:t>
            </a:r>
          </a:p>
          <a:p>
            <a:pPr marL="214313" indent="-214313" algn="r">
              <a:buFont typeface="Courier New" panose="02070309020205020404" pitchFamily="49" charset="0"/>
              <a:buChar char="o"/>
            </a:pPr>
            <a:r>
              <a:rPr lang="ar-SA" sz="2000" b="1" dirty="0"/>
              <a:t>حفظ لمدة ١٠ سنوات. 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b="1" dirty="0"/>
              <a:t> يجب إعداد لائحة توضح نوع السجلات في كل قسم.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b="1" dirty="0"/>
              <a:t>يجب الأحتفاظ بنسخة إلكترونية لكل ملف أومستند حفاظاعلى الملفات من التلف عند المصائب الخارجة عن الإرادة مثل النيران أو الأعاصير أو الطوفان وغيرها وكذلك لتوفير المساحات ولسرعة استعادة البيانات.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b="1" dirty="0"/>
              <a:t>يجب أن تحفظ النسخ الإلكترونية في مكان أمن مثل السيرفرات الصلبة أو السحابية او شابهها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b="1" dirty="0"/>
              <a:t>يجب أن تضع الجمعية لائحة خاصة بإجراءت التعامل مع الوثائق وطلب الموظف لأي ملف من الأرشيف وإعادتها وغير ذلك مما يتعلق بمكان الأرشيف وتهيئته ونظامه.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b="1" dirty="0"/>
              <a:t>يجب على الجمعية أن تحفظ الوثائق بطريقة منظمة حتى يسهل الرجوع للوثائق ولضمان عدم الوقوع</a:t>
            </a:r>
          </a:p>
          <a:p>
            <a:pPr algn="r"/>
            <a:r>
              <a:rPr lang="ar-SA" sz="2000" b="1" dirty="0"/>
              <a:t>   في مظنة الفقدان أو السرقة أو التلف.</a:t>
            </a:r>
          </a:p>
          <a:p>
            <a:pPr algn="r"/>
            <a:endParaRPr lang="ar-SA" sz="2000" b="1" dirty="0"/>
          </a:p>
          <a:p>
            <a:pPr algn="r"/>
            <a:r>
              <a:rPr lang="ar-SA" sz="2400" b="1" dirty="0"/>
              <a:t>إتلاف الوثائق</a:t>
            </a:r>
          </a:p>
          <a:p>
            <a:pPr marL="214313" indent="-214313" algn="r">
              <a:buFont typeface="Arial" panose="020B0604020202020204" pitchFamily="34" charset="0"/>
              <a:buChar char="•"/>
            </a:pPr>
            <a:endParaRPr lang="ar-SA" sz="2000" b="1" dirty="0"/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b="1" dirty="0"/>
              <a:t>يجب على الجمعية تحديد طريقة التخلص من الوثائق التي انتهت المدة المحددة للاحتفاظ بها</a:t>
            </a:r>
          </a:p>
          <a:p>
            <a:pPr algn="r"/>
            <a:r>
              <a:rPr lang="ar-SA" sz="2000" b="1" dirty="0"/>
              <a:t>وتحديد المسؤول عن ذلك.</a:t>
            </a:r>
          </a:p>
          <a:p>
            <a:pPr algn="r"/>
            <a:endParaRPr lang="ar-SA" sz="2000" b="1" dirty="0"/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b="1" dirty="0"/>
              <a:t>يجب إصدار مذكرة فيها تفاصيل الوثائق التي تم التخلص منها بعد انتهاء مدة الاحتفاظ بها ويوقع عليها المسؤول التنفيذي ومجلس الإدارة.</a:t>
            </a:r>
          </a:p>
          <a:p>
            <a:pPr algn="r"/>
            <a:endParaRPr lang="ar-SA" sz="2000" b="1" dirty="0"/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b="1" dirty="0"/>
              <a:t>بعد المراجعة واعتماد الإتلاف ، تشكل لجنة التخلص من الوثائق بطريقة أمنة وسليمة وغير مضرة بالبيئة وتضمن إتلاف كامل للوثائق.</a:t>
            </a:r>
          </a:p>
          <a:p>
            <a:pPr algn="r"/>
            <a:endParaRPr lang="ar-SA" sz="2000" b="1" dirty="0"/>
          </a:p>
          <a:p>
            <a:pPr marL="214313" indent="-214313" algn="r">
              <a:buFont typeface="Arial" panose="020B0604020202020204" pitchFamily="34" charset="0"/>
              <a:buChar char="•"/>
            </a:pPr>
            <a:r>
              <a:rPr lang="ar-SA" sz="2000" b="1" dirty="0"/>
              <a:t>تكتب اللجنة المشرفة على الإتلاف محضرا رسمياً ويتم الاحتفاظ به في الأرشيف مع عمل نسخ للمسؤولين المعنيين</a:t>
            </a:r>
            <a:r>
              <a:rPr lang="ar-SA" sz="2000" dirty="0"/>
              <a:t>.</a:t>
            </a:r>
          </a:p>
          <a:p>
            <a:pPr algn="r"/>
            <a:endParaRPr lang="ar-SA" sz="1350" b="1" dirty="0"/>
          </a:p>
        </p:txBody>
      </p:sp>
    </p:spTree>
    <p:extLst>
      <p:ext uri="{BB962C8B-B14F-4D97-AF65-F5344CB8AC3E}">
        <p14:creationId xmlns:p14="http://schemas.microsoft.com/office/powerpoint/2010/main" val="289133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D99ACD65-47D1-4FF5-FA2B-490F9306FC65}"/>
              </a:ext>
            </a:extLst>
          </p:cNvPr>
          <p:cNvSpPr txBox="1"/>
          <p:nvPr/>
        </p:nvSpPr>
        <p:spPr>
          <a:xfrm>
            <a:off x="121707" y="2381056"/>
            <a:ext cx="8900585" cy="461665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r"/>
            <a:r>
              <a:rPr lang="ar-SA" sz="2400" b="1" dirty="0"/>
              <a:t>تم الاطلاع على نموذج سياسة الاحتفاظ بالوثائق وإتلافها من قبل أعضاء مجلس الإدارة: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5D5B7AA9-0077-7433-AD6E-69119C16C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" y="3001838"/>
            <a:ext cx="8051490" cy="80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8211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مخصص</PresentationFormat>
  <Slides>4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سياسة  الأحتفاظ بالوثائق وإتلافها</dc:title>
  <dc:creator>اصايل سامي بن عبدالله المسفر</dc:creator>
  <cp:lastModifiedBy>اصايل سامي بن عبدالله المسفر</cp:lastModifiedBy>
  <cp:revision>5</cp:revision>
  <dcterms:created xsi:type="dcterms:W3CDTF">2023-08-01T19:09:34Z</dcterms:created>
  <dcterms:modified xsi:type="dcterms:W3CDTF">2023-08-04T20:40:51Z</dcterms:modified>
</cp:coreProperties>
</file>