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6858000" cy="9144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3C8D71D-AFB1-C4F0-503B-FFE2FF868046}"/>
              </a:ext>
            </a:extLst>
          </p:cNvPr>
          <p:cNvSpPr>
            <a:spLocks noGrp="1"/>
          </p:cNvSpPr>
          <p:nvPr>
            <p:ph type="ctrTitle"/>
          </p:nvPr>
        </p:nvSpPr>
        <p:spPr>
          <a:xfrm>
            <a:off x="857250" y="1496484"/>
            <a:ext cx="5143500" cy="3183467"/>
          </a:xfrm>
        </p:spPr>
        <p:txBody>
          <a:bodyPr anchor="b"/>
          <a:lstStyle>
            <a:lvl1pPr algn="ctr">
              <a:defRPr sz="3375"/>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96C0DF53-7DB1-551B-10C5-7B9B8A9B63B8}"/>
              </a:ext>
            </a:extLst>
          </p:cNvPr>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FC4B698C-5405-1157-D7EB-CCA8B4C0E5C9}"/>
              </a:ext>
            </a:extLst>
          </p:cNvPr>
          <p:cNvSpPr>
            <a:spLocks noGrp="1"/>
          </p:cNvSpPr>
          <p:nvPr>
            <p:ph type="dt" sz="half" idx="10"/>
          </p:nvPr>
        </p:nvSpPr>
        <p:spPr/>
        <p:txBody>
          <a:bodyPr/>
          <a:lstStyle/>
          <a:p>
            <a:fld id="{D660B988-4B05-8149-B6D9-A4CA4EC18B42}" type="datetimeFigureOut">
              <a:rPr lang="ar-SA" smtClean="0"/>
              <a:t>19 محرم، 1445</a:t>
            </a:fld>
            <a:endParaRPr lang="ar-SA"/>
          </a:p>
        </p:txBody>
      </p:sp>
      <p:sp>
        <p:nvSpPr>
          <p:cNvPr id="5" name="عنصر نائب للتذييل 4">
            <a:extLst>
              <a:ext uri="{FF2B5EF4-FFF2-40B4-BE49-F238E27FC236}">
                <a16:creationId xmlns:a16="http://schemas.microsoft.com/office/drawing/2014/main" id="{C6171EB0-C1C4-873E-4AA2-FF8DC82DB98F}"/>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C394BBA1-ED91-E85F-5E8B-46486D6F3CDA}"/>
              </a:ext>
            </a:extLst>
          </p:cNvPr>
          <p:cNvSpPr>
            <a:spLocks noGrp="1"/>
          </p:cNvSpPr>
          <p:nvPr>
            <p:ph type="sldNum" sz="quarter" idx="12"/>
          </p:nvPr>
        </p:nvSpPr>
        <p:spPr/>
        <p:txBody>
          <a:bodyPr/>
          <a:lstStyle/>
          <a:p>
            <a:fld id="{E4C5E944-920F-2848-83A6-62311616C0DA}" type="slidenum">
              <a:rPr lang="ar-SA" smtClean="0"/>
              <a:t>‹#›</a:t>
            </a:fld>
            <a:endParaRPr lang="ar-SA"/>
          </a:p>
        </p:txBody>
      </p:sp>
    </p:spTree>
    <p:extLst>
      <p:ext uri="{BB962C8B-B14F-4D97-AF65-F5344CB8AC3E}">
        <p14:creationId xmlns:p14="http://schemas.microsoft.com/office/powerpoint/2010/main" val="2707487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8F92D2D-387C-B509-98FE-FB2F4E058781}"/>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3188B8D3-B7E4-308D-963A-431B4922874D}"/>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88C0D514-372B-D4C6-CC2D-5DF1E459E27C}"/>
              </a:ext>
            </a:extLst>
          </p:cNvPr>
          <p:cNvSpPr>
            <a:spLocks noGrp="1"/>
          </p:cNvSpPr>
          <p:nvPr>
            <p:ph type="dt" sz="half" idx="10"/>
          </p:nvPr>
        </p:nvSpPr>
        <p:spPr/>
        <p:txBody>
          <a:bodyPr/>
          <a:lstStyle/>
          <a:p>
            <a:fld id="{D660B988-4B05-8149-B6D9-A4CA4EC18B42}" type="datetimeFigureOut">
              <a:rPr lang="ar-SA" smtClean="0"/>
              <a:t>19 محرم، 1445</a:t>
            </a:fld>
            <a:endParaRPr lang="ar-SA"/>
          </a:p>
        </p:txBody>
      </p:sp>
      <p:sp>
        <p:nvSpPr>
          <p:cNvPr id="5" name="عنصر نائب للتذييل 4">
            <a:extLst>
              <a:ext uri="{FF2B5EF4-FFF2-40B4-BE49-F238E27FC236}">
                <a16:creationId xmlns:a16="http://schemas.microsoft.com/office/drawing/2014/main" id="{B47060CE-CE9F-0320-74BA-A1C81BB6A5A0}"/>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61106ACF-5561-06D6-972A-055E586E666C}"/>
              </a:ext>
            </a:extLst>
          </p:cNvPr>
          <p:cNvSpPr>
            <a:spLocks noGrp="1"/>
          </p:cNvSpPr>
          <p:nvPr>
            <p:ph type="sldNum" sz="quarter" idx="12"/>
          </p:nvPr>
        </p:nvSpPr>
        <p:spPr/>
        <p:txBody>
          <a:bodyPr/>
          <a:lstStyle/>
          <a:p>
            <a:fld id="{E4C5E944-920F-2848-83A6-62311616C0DA}" type="slidenum">
              <a:rPr lang="ar-SA" smtClean="0"/>
              <a:t>‹#›</a:t>
            </a:fld>
            <a:endParaRPr lang="ar-SA"/>
          </a:p>
        </p:txBody>
      </p:sp>
    </p:spTree>
    <p:extLst>
      <p:ext uri="{BB962C8B-B14F-4D97-AF65-F5344CB8AC3E}">
        <p14:creationId xmlns:p14="http://schemas.microsoft.com/office/powerpoint/2010/main" val="975453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D78C54CC-71CA-C5E3-0531-112824C3E0D5}"/>
              </a:ext>
            </a:extLst>
          </p:cNvPr>
          <p:cNvSpPr>
            <a:spLocks noGrp="1"/>
          </p:cNvSpPr>
          <p:nvPr>
            <p:ph type="title" orient="vert"/>
          </p:nvPr>
        </p:nvSpPr>
        <p:spPr>
          <a:xfrm>
            <a:off x="4907757" y="486833"/>
            <a:ext cx="1478756" cy="7749117"/>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A2B21C77-D32E-9D6C-06D6-2DC91104DC04}"/>
              </a:ext>
            </a:extLst>
          </p:cNvPr>
          <p:cNvSpPr>
            <a:spLocks noGrp="1"/>
          </p:cNvSpPr>
          <p:nvPr>
            <p:ph type="body" orient="vert" idx="1"/>
          </p:nvPr>
        </p:nvSpPr>
        <p:spPr>
          <a:xfrm>
            <a:off x="471488" y="486833"/>
            <a:ext cx="4350544" cy="7749117"/>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C61A71A9-DCEC-D05E-15C8-227F6A2F8B4A}"/>
              </a:ext>
            </a:extLst>
          </p:cNvPr>
          <p:cNvSpPr>
            <a:spLocks noGrp="1"/>
          </p:cNvSpPr>
          <p:nvPr>
            <p:ph type="dt" sz="half" idx="10"/>
          </p:nvPr>
        </p:nvSpPr>
        <p:spPr/>
        <p:txBody>
          <a:bodyPr/>
          <a:lstStyle/>
          <a:p>
            <a:fld id="{D660B988-4B05-8149-B6D9-A4CA4EC18B42}" type="datetimeFigureOut">
              <a:rPr lang="ar-SA" smtClean="0"/>
              <a:t>19 محرم، 1445</a:t>
            </a:fld>
            <a:endParaRPr lang="ar-SA"/>
          </a:p>
        </p:txBody>
      </p:sp>
      <p:sp>
        <p:nvSpPr>
          <p:cNvPr id="5" name="عنصر نائب للتذييل 4">
            <a:extLst>
              <a:ext uri="{FF2B5EF4-FFF2-40B4-BE49-F238E27FC236}">
                <a16:creationId xmlns:a16="http://schemas.microsoft.com/office/drawing/2014/main" id="{0D4AEE70-ADE2-3BCB-BE5C-95BBF46EF399}"/>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BF60578A-1A81-ADFF-4A1D-5A159F0790AE}"/>
              </a:ext>
            </a:extLst>
          </p:cNvPr>
          <p:cNvSpPr>
            <a:spLocks noGrp="1"/>
          </p:cNvSpPr>
          <p:nvPr>
            <p:ph type="sldNum" sz="quarter" idx="12"/>
          </p:nvPr>
        </p:nvSpPr>
        <p:spPr/>
        <p:txBody>
          <a:bodyPr/>
          <a:lstStyle/>
          <a:p>
            <a:fld id="{E4C5E944-920F-2848-83A6-62311616C0DA}" type="slidenum">
              <a:rPr lang="ar-SA" smtClean="0"/>
              <a:t>‹#›</a:t>
            </a:fld>
            <a:endParaRPr lang="ar-SA"/>
          </a:p>
        </p:txBody>
      </p:sp>
    </p:spTree>
    <p:extLst>
      <p:ext uri="{BB962C8B-B14F-4D97-AF65-F5344CB8AC3E}">
        <p14:creationId xmlns:p14="http://schemas.microsoft.com/office/powerpoint/2010/main" val="35367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F7ED599-45BD-BBD1-C66B-A1981AAAB5B5}"/>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78BA385A-72E9-7A2B-AAD0-F97D72D69F73}"/>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7DF8271F-945B-365F-3A05-13B927C9FE12}"/>
              </a:ext>
            </a:extLst>
          </p:cNvPr>
          <p:cNvSpPr>
            <a:spLocks noGrp="1"/>
          </p:cNvSpPr>
          <p:nvPr>
            <p:ph type="dt" sz="half" idx="10"/>
          </p:nvPr>
        </p:nvSpPr>
        <p:spPr/>
        <p:txBody>
          <a:bodyPr/>
          <a:lstStyle/>
          <a:p>
            <a:fld id="{D660B988-4B05-8149-B6D9-A4CA4EC18B42}" type="datetimeFigureOut">
              <a:rPr lang="ar-SA" smtClean="0"/>
              <a:t>19 محرم، 1445</a:t>
            </a:fld>
            <a:endParaRPr lang="ar-SA"/>
          </a:p>
        </p:txBody>
      </p:sp>
      <p:sp>
        <p:nvSpPr>
          <p:cNvPr id="5" name="عنصر نائب للتذييل 4">
            <a:extLst>
              <a:ext uri="{FF2B5EF4-FFF2-40B4-BE49-F238E27FC236}">
                <a16:creationId xmlns:a16="http://schemas.microsoft.com/office/drawing/2014/main" id="{A08926B6-DFA2-1F04-84E9-6C567B9A46C2}"/>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3C27D7C1-C3B9-34D4-8A3B-264B0252EEA6}"/>
              </a:ext>
            </a:extLst>
          </p:cNvPr>
          <p:cNvSpPr>
            <a:spLocks noGrp="1"/>
          </p:cNvSpPr>
          <p:nvPr>
            <p:ph type="sldNum" sz="quarter" idx="12"/>
          </p:nvPr>
        </p:nvSpPr>
        <p:spPr/>
        <p:txBody>
          <a:bodyPr/>
          <a:lstStyle/>
          <a:p>
            <a:fld id="{E4C5E944-920F-2848-83A6-62311616C0DA}" type="slidenum">
              <a:rPr lang="ar-SA" smtClean="0"/>
              <a:t>‹#›</a:t>
            </a:fld>
            <a:endParaRPr lang="ar-SA"/>
          </a:p>
        </p:txBody>
      </p:sp>
    </p:spTree>
    <p:extLst>
      <p:ext uri="{BB962C8B-B14F-4D97-AF65-F5344CB8AC3E}">
        <p14:creationId xmlns:p14="http://schemas.microsoft.com/office/powerpoint/2010/main" val="2540139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EF57AE6-F551-7AB9-3081-0DFF78FCF0EA}"/>
              </a:ext>
            </a:extLst>
          </p:cNvPr>
          <p:cNvSpPr>
            <a:spLocks noGrp="1"/>
          </p:cNvSpPr>
          <p:nvPr>
            <p:ph type="title"/>
          </p:nvPr>
        </p:nvSpPr>
        <p:spPr>
          <a:xfrm>
            <a:off x="467915" y="2279652"/>
            <a:ext cx="5915025" cy="3803649"/>
          </a:xfrm>
        </p:spPr>
        <p:txBody>
          <a:bodyPr anchor="b"/>
          <a:lstStyle>
            <a:lvl1pPr>
              <a:defRPr sz="3375"/>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FF44F141-B765-484E-3407-41977D8B83CC}"/>
              </a:ext>
            </a:extLst>
          </p:cNvPr>
          <p:cNvSpPr>
            <a:spLocks noGrp="1"/>
          </p:cNvSpPr>
          <p:nvPr>
            <p:ph type="body" idx="1"/>
          </p:nvPr>
        </p:nvSpPr>
        <p:spPr>
          <a:xfrm>
            <a:off x="467915" y="6119286"/>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E84C7C03-3381-506C-FB75-20B76D099B89}"/>
              </a:ext>
            </a:extLst>
          </p:cNvPr>
          <p:cNvSpPr>
            <a:spLocks noGrp="1"/>
          </p:cNvSpPr>
          <p:nvPr>
            <p:ph type="dt" sz="half" idx="10"/>
          </p:nvPr>
        </p:nvSpPr>
        <p:spPr/>
        <p:txBody>
          <a:bodyPr/>
          <a:lstStyle/>
          <a:p>
            <a:fld id="{D660B988-4B05-8149-B6D9-A4CA4EC18B42}" type="datetimeFigureOut">
              <a:rPr lang="ar-SA" smtClean="0"/>
              <a:t>19 محرم، 1445</a:t>
            </a:fld>
            <a:endParaRPr lang="ar-SA"/>
          </a:p>
        </p:txBody>
      </p:sp>
      <p:sp>
        <p:nvSpPr>
          <p:cNvPr id="5" name="عنصر نائب للتذييل 4">
            <a:extLst>
              <a:ext uri="{FF2B5EF4-FFF2-40B4-BE49-F238E27FC236}">
                <a16:creationId xmlns:a16="http://schemas.microsoft.com/office/drawing/2014/main" id="{CBF2FC85-B0C2-059C-A72F-065A6CDF39AE}"/>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B0130325-CBB5-1B17-97CE-F386E00E075E}"/>
              </a:ext>
            </a:extLst>
          </p:cNvPr>
          <p:cNvSpPr>
            <a:spLocks noGrp="1"/>
          </p:cNvSpPr>
          <p:nvPr>
            <p:ph type="sldNum" sz="quarter" idx="12"/>
          </p:nvPr>
        </p:nvSpPr>
        <p:spPr/>
        <p:txBody>
          <a:bodyPr/>
          <a:lstStyle/>
          <a:p>
            <a:fld id="{E4C5E944-920F-2848-83A6-62311616C0DA}" type="slidenum">
              <a:rPr lang="ar-SA" smtClean="0"/>
              <a:t>‹#›</a:t>
            </a:fld>
            <a:endParaRPr lang="ar-SA"/>
          </a:p>
        </p:txBody>
      </p:sp>
    </p:spTree>
    <p:extLst>
      <p:ext uri="{BB962C8B-B14F-4D97-AF65-F5344CB8AC3E}">
        <p14:creationId xmlns:p14="http://schemas.microsoft.com/office/powerpoint/2010/main" val="937884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2541600-123A-5847-5661-F5C34BA44D46}"/>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4907D292-EAE8-2699-30C3-CE26AAB373DC}"/>
              </a:ext>
            </a:extLst>
          </p:cNvPr>
          <p:cNvSpPr>
            <a:spLocks noGrp="1"/>
          </p:cNvSpPr>
          <p:nvPr>
            <p:ph sz="half" idx="1"/>
          </p:nvPr>
        </p:nvSpPr>
        <p:spPr>
          <a:xfrm>
            <a:off x="471488" y="2434167"/>
            <a:ext cx="2914650" cy="5801784"/>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D68611F3-11F6-F1E5-3BC5-02DDC87ADCFE}"/>
              </a:ext>
            </a:extLst>
          </p:cNvPr>
          <p:cNvSpPr>
            <a:spLocks noGrp="1"/>
          </p:cNvSpPr>
          <p:nvPr>
            <p:ph sz="half" idx="2"/>
          </p:nvPr>
        </p:nvSpPr>
        <p:spPr>
          <a:xfrm>
            <a:off x="3471863" y="2434167"/>
            <a:ext cx="2914650" cy="5801784"/>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CD7E63E8-64CA-2CE3-9633-9239BBAE110D}"/>
              </a:ext>
            </a:extLst>
          </p:cNvPr>
          <p:cNvSpPr>
            <a:spLocks noGrp="1"/>
          </p:cNvSpPr>
          <p:nvPr>
            <p:ph type="dt" sz="half" idx="10"/>
          </p:nvPr>
        </p:nvSpPr>
        <p:spPr/>
        <p:txBody>
          <a:bodyPr/>
          <a:lstStyle/>
          <a:p>
            <a:fld id="{D660B988-4B05-8149-B6D9-A4CA4EC18B42}" type="datetimeFigureOut">
              <a:rPr lang="ar-SA" smtClean="0"/>
              <a:t>19 محرم، 1445</a:t>
            </a:fld>
            <a:endParaRPr lang="ar-SA"/>
          </a:p>
        </p:txBody>
      </p:sp>
      <p:sp>
        <p:nvSpPr>
          <p:cNvPr id="6" name="عنصر نائب للتذييل 5">
            <a:extLst>
              <a:ext uri="{FF2B5EF4-FFF2-40B4-BE49-F238E27FC236}">
                <a16:creationId xmlns:a16="http://schemas.microsoft.com/office/drawing/2014/main" id="{40CCA9F3-D5E3-4177-8049-974F0503B0FC}"/>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78AFFE94-B3D9-71AE-1EF2-17051829E9AC}"/>
              </a:ext>
            </a:extLst>
          </p:cNvPr>
          <p:cNvSpPr>
            <a:spLocks noGrp="1"/>
          </p:cNvSpPr>
          <p:nvPr>
            <p:ph type="sldNum" sz="quarter" idx="12"/>
          </p:nvPr>
        </p:nvSpPr>
        <p:spPr/>
        <p:txBody>
          <a:bodyPr/>
          <a:lstStyle/>
          <a:p>
            <a:fld id="{E4C5E944-920F-2848-83A6-62311616C0DA}" type="slidenum">
              <a:rPr lang="ar-SA" smtClean="0"/>
              <a:t>‹#›</a:t>
            </a:fld>
            <a:endParaRPr lang="ar-SA"/>
          </a:p>
        </p:txBody>
      </p:sp>
    </p:spTree>
    <p:extLst>
      <p:ext uri="{BB962C8B-B14F-4D97-AF65-F5344CB8AC3E}">
        <p14:creationId xmlns:p14="http://schemas.microsoft.com/office/powerpoint/2010/main" val="1147582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3E0CD06-3438-EF2F-84BA-7F41026CED9B}"/>
              </a:ext>
            </a:extLst>
          </p:cNvPr>
          <p:cNvSpPr>
            <a:spLocks noGrp="1"/>
          </p:cNvSpPr>
          <p:nvPr>
            <p:ph type="title"/>
          </p:nvPr>
        </p:nvSpPr>
        <p:spPr>
          <a:xfrm>
            <a:off x="472381" y="486835"/>
            <a:ext cx="5915025" cy="1767417"/>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941F6451-8D24-729D-D44A-FC8B315091C7}"/>
              </a:ext>
            </a:extLst>
          </p:cNvPr>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E6035616-9F56-C0F9-3454-A77D14AE5555}"/>
              </a:ext>
            </a:extLst>
          </p:cNvPr>
          <p:cNvSpPr>
            <a:spLocks noGrp="1"/>
          </p:cNvSpPr>
          <p:nvPr>
            <p:ph sz="half" idx="2"/>
          </p:nvPr>
        </p:nvSpPr>
        <p:spPr>
          <a:xfrm>
            <a:off x="472381" y="3340100"/>
            <a:ext cx="2901255" cy="4912784"/>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94FEE3B6-E070-DF69-4A47-C9F9A0C53130}"/>
              </a:ext>
            </a:extLst>
          </p:cNvPr>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BE0A216A-B5F3-113B-8C09-6B9F284A19C9}"/>
              </a:ext>
            </a:extLst>
          </p:cNvPr>
          <p:cNvSpPr>
            <a:spLocks noGrp="1"/>
          </p:cNvSpPr>
          <p:nvPr>
            <p:ph sz="quarter" idx="4"/>
          </p:nvPr>
        </p:nvSpPr>
        <p:spPr>
          <a:xfrm>
            <a:off x="3471863" y="3340100"/>
            <a:ext cx="2915543" cy="4912784"/>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74E534F0-E2E2-61A5-0BD8-6297BE9E0178}"/>
              </a:ext>
            </a:extLst>
          </p:cNvPr>
          <p:cNvSpPr>
            <a:spLocks noGrp="1"/>
          </p:cNvSpPr>
          <p:nvPr>
            <p:ph type="dt" sz="half" idx="10"/>
          </p:nvPr>
        </p:nvSpPr>
        <p:spPr/>
        <p:txBody>
          <a:bodyPr/>
          <a:lstStyle/>
          <a:p>
            <a:fld id="{D660B988-4B05-8149-B6D9-A4CA4EC18B42}" type="datetimeFigureOut">
              <a:rPr lang="ar-SA" smtClean="0"/>
              <a:t>19 محرم، 1445</a:t>
            </a:fld>
            <a:endParaRPr lang="ar-SA"/>
          </a:p>
        </p:txBody>
      </p:sp>
      <p:sp>
        <p:nvSpPr>
          <p:cNvPr id="8" name="عنصر نائب للتذييل 7">
            <a:extLst>
              <a:ext uri="{FF2B5EF4-FFF2-40B4-BE49-F238E27FC236}">
                <a16:creationId xmlns:a16="http://schemas.microsoft.com/office/drawing/2014/main" id="{DB5B4901-6711-B00E-8804-65E247231E9F}"/>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87A63C10-B79F-999C-6C90-7064BC03306C}"/>
              </a:ext>
            </a:extLst>
          </p:cNvPr>
          <p:cNvSpPr>
            <a:spLocks noGrp="1"/>
          </p:cNvSpPr>
          <p:nvPr>
            <p:ph type="sldNum" sz="quarter" idx="12"/>
          </p:nvPr>
        </p:nvSpPr>
        <p:spPr/>
        <p:txBody>
          <a:bodyPr/>
          <a:lstStyle/>
          <a:p>
            <a:fld id="{E4C5E944-920F-2848-83A6-62311616C0DA}" type="slidenum">
              <a:rPr lang="ar-SA" smtClean="0"/>
              <a:t>‹#›</a:t>
            </a:fld>
            <a:endParaRPr lang="ar-SA"/>
          </a:p>
        </p:txBody>
      </p:sp>
    </p:spTree>
    <p:extLst>
      <p:ext uri="{BB962C8B-B14F-4D97-AF65-F5344CB8AC3E}">
        <p14:creationId xmlns:p14="http://schemas.microsoft.com/office/powerpoint/2010/main" val="911821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A167910-CFF0-F041-64B1-4F2CF440A5EE}"/>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702D9C3C-116A-FA5B-1635-4374E1A44049}"/>
              </a:ext>
            </a:extLst>
          </p:cNvPr>
          <p:cNvSpPr>
            <a:spLocks noGrp="1"/>
          </p:cNvSpPr>
          <p:nvPr>
            <p:ph type="dt" sz="half" idx="10"/>
          </p:nvPr>
        </p:nvSpPr>
        <p:spPr/>
        <p:txBody>
          <a:bodyPr/>
          <a:lstStyle/>
          <a:p>
            <a:fld id="{D660B988-4B05-8149-B6D9-A4CA4EC18B42}" type="datetimeFigureOut">
              <a:rPr lang="ar-SA" smtClean="0"/>
              <a:t>19 محرم، 1445</a:t>
            </a:fld>
            <a:endParaRPr lang="ar-SA"/>
          </a:p>
        </p:txBody>
      </p:sp>
      <p:sp>
        <p:nvSpPr>
          <p:cNvPr id="4" name="عنصر نائب للتذييل 3">
            <a:extLst>
              <a:ext uri="{FF2B5EF4-FFF2-40B4-BE49-F238E27FC236}">
                <a16:creationId xmlns:a16="http://schemas.microsoft.com/office/drawing/2014/main" id="{2F7BC375-318F-8CCF-A579-F6DDEE5F37DE}"/>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6F15A3F6-A980-A7AA-3D99-C8F7255AC60C}"/>
              </a:ext>
            </a:extLst>
          </p:cNvPr>
          <p:cNvSpPr>
            <a:spLocks noGrp="1"/>
          </p:cNvSpPr>
          <p:nvPr>
            <p:ph type="sldNum" sz="quarter" idx="12"/>
          </p:nvPr>
        </p:nvSpPr>
        <p:spPr/>
        <p:txBody>
          <a:bodyPr/>
          <a:lstStyle/>
          <a:p>
            <a:fld id="{E4C5E944-920F-2848-83A6-62311616C0DA}" type="slidenum">
              <a:rPr lang="ar-SA" smtClean="0"/>
              <a:t>‹#›</a:t>
            </a:fld>
            <a:endParaRPr lang="ar-SA"/>
          </a:p>
        </p:txBody>
      </p:sp>
    </p:spTree>
    <p:extLst>
      <p:ext uri="{BB962C8B-B14F-4D97-AF65-F5344CB8AC3E}">
        <p14:creationId xmlns:p14="http://schemas.microsoft.com/office/powerpoint/2010/main" val="2075421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A67ED4C6-ED00-7B2E-3287-E0F43C2B9760}"/>
              </a:ext>
            </a:extLst>
          </p:cNvPr>
          <p:cNvSpPr>
            <a:spLocks noGrp="1"/>
          </p:cNvSpPr>
          <p:nvPr>
            <p:ph type="dt" sz="half" idx="10"/>
          </p:nvPr>
        </p:nvSpPr>
        <p:spPr/>
        <p:txBody>
          <a:bodyPr/>
          <a:lstStyle/>
          <a:p>
            <a:fld id="{D660B988-4B05-8149-B6D9-A4CA4EC18B42}" type="datetimeFigureOut">
              <a:rPr lang="ar-SA" smtClean="0"/>
              <a:t>19 محرم، 1445</a:t>
            </a:fld>
            <a:endParaRPr lang="ar-SA"/>
          </a:p>
        </p:txBody>
      </p:sp>
      <p:sp>
        <p:nvSpPr>
          <p:cNvPr id="3" name="عنصر نائب للتذييل 2">
            <a:extLst>
              <a:ext uri="{FF2B5EF4-FFF2-40B4-BE49-F238E27FC236}">
                <a16:creationId xmlns:a16="http://schemas.microsoft.com/office/drawing/2014/main" id="{B14F5628-A6A9-DB04-B84A-74BE851188DC}"/>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9EA485FA-47FA-E28C-F555-E69B88B119C6}"/>
              </a:ext>
            </a:extLst>
          </p:cNvPr>
          <p:cNvSpPr>
            <a:spLocks noGrp="1"/>
          </p:cNvSpPr>
          <p:nvPr>
            <p:ph type="sldNum" sz="quarter" idx="12"/>
          </p:nvPr>
        </p:nvSpPr>
        <p:spPr/>
        <p:txBody>
          <a:bodyPr/>
          <a:lstStyle/>
          <a:p>
            <a:fld id="{E4C5E944-920F-2848-83A6-62311616C0DA}" type="slidenum">
              <a:rPr lang="ar-SA" smtClean="0"/>
              <a:t>‹#›</a:t>
            </a:fld>
            <a:endParaRPr lang="ar-SA"/>
          </a:p>
        </p:txBody>
      </p:sp>
    </p:spTree>
    <p:extLst>
      <p:ext uri="{BB962C8B-B14F-4D97-AF65-F5344CB8AC3E}">
        <p14:creationId xmlns:p14="http://schemas.microsoft.com/office/powerpoint/2010/main" val="3478252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7093FE3-9F31-DD39-7A70-ACCFF4B77C67}"/>
              </a:ext>
            </a:extLst>
          </p:cNvPr>
          <p:cNvSpPr>
            <a:spLocks noGrp="1"/>
          </p:cNvSpPr>
          <p:nvPr>
            <p:ph type="title"/>
          </p:nvPr>
        </p:nvSpPr>
        <p:spPr>
          <a:xfrm>
            <a:off x="472381" y="609600"/>
            <a:ext cx="2211884" cy="2133600"/>
          </a:xfrm>
        </p:spPr>
        <p:txBody>
          <a:bodyPr anchor="b"/>
          <a:lstStyle>
            <a:lvl1pPr>
              <a:defRPr sz="18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89A5AE0C-BCCD-E845-BE68-60E8795F9E6D}"/>
              </a:ext>
            </a:extLst>
          </p:cNvPr>
          <p:cNvSpPr>
            <a:spLocks noGrp="1"/>
          </p:cNvSpPr>
          <p:nvPr>
            <p:ph idx="1"/>
          </p:nvPr>
        </p:nvSpPr>
        <p:spPr>
          <a:xfrm>
            <a:off x="2915543" y="1316568"/>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8594C29F-F3EC-42EF-7D27-A2DEA5494FF5}"/>
              </a:ext>
            </a:extLst>
          </p:cNvPr>
          <p:cNvSpPr>
            <a:spLocks noGrp="1"/>
          </p:cNvSpPr>
          <p:nvPr>
            <p:ph type="body" sz="half" idx="2"/>
          </p:nvPr>
        </p:nvSpPr>
        <p:spPr>
          <a:xfrm>
            <a:off x="472381" y="2743200"/>
            <a:ext cx="2211884"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1B79E92A-A7FC-6722-0FB3-D67AD2A80CCE}"/>
              </a:ext>
            </a:extLst>
          </p:cNvPr>
          <p:cNvSpPr>
            <a:spLocks noGrp="1"/>
          </p:cNvSpPr>
          <p:nvPr>
            <p:ph type="dt" sz="half" idx="10"/>
          </p:nvPr>
        </p:nvSpPr>
        <p:spPr/>
        <p:txBody>
          <a:bodyPr/>
          <a:lstStyle/>
          <a:p>
            <a:fld id="{D660B988-4B05-8149-B6D9-A4CA4EC18B42}" type="datetimeFigureOut">
              <a:rPr lang="ar-SA" smtClean="0"/>
              <a:t>19 محرم، 1445</a:t>
            </a:fld>
            <a:endParaRPr lang="ar-SA"/>
          </a:p>
        </p:txBody>
      </p:sp>
      <p:sp>
        <p:nvSpPr>
          <p:cNvPr id="6" name="عنصر نائب للتذييل 5">
            <a:extLst>
              <a:ext uri="{FF2B5EF4-FFF2-40B4-BE49-F238E27FC236}">
                <a16:creationId xmlns:a16="http://schemas.microsoft.com/office/drawing/2014/main" id="{B9B5D590-5837-B09C-0B1E-043C77ADD0A3}"/>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48FAAE3C-1735-9F90-3190-07E070C57516}"/>
              </a:ext>
            </a:extLst>
          </p:cNvPr>
          <p:cNvSpPr>
            <a:spLocks noGrp="1"/>
          </p:cNvSpPr>
          <p:nvPr>
            <p:ph type="sldNum" sz="quarter" idx="12"/>
          </p:nvPr>
        </p:nvSpPr>
        <p:spPr/>
        <p:txBody>
          <a:bodyPr/>
          <a:lstStyle/>
          <a:p>
            <a:fld id="{E4C5E944-920F-2848-83A6-62311616C0DA}" type="slidenum">
              <a:rPr lang="ar-SA" smtClean="0"/>
              <a:t>‹#›</a:t>
            </a:fld>
            <a:endParaRPr lang="ar-SA"/>
          </a:p>
        </p:txBody>
      </p:sp>
    </p:spTree>
    <p:extLst>
      <p:ext uri="{BB962C8B-B14F-4D97-AF65-F5344CB8AC3E}">
        <p14:creationId xmlns:p14="http://schemas.microsoft.com/office/powerpoint/2010/main" val="2233759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F00C359-4B60-CD9F-0A01-AFDF232721BD}"/>
              </a:ext>
            </a:extLst>
          </p:cNvPr>
          <p:cNvSpPr>
            <a:spLocks noGrp="1"/>
          </p:cNvSpPr>
          <p:nvPr>
            <p:ph type="title"/>
          </p:nvPr>
        </p:nvSpPr>
        <p:spPr>
          <a:xfrm>
            <a:off x="472381" y="609600"/>
            <a:ext cx="2211884" cy="2133600"/>
          </a:xfrm>
        </p:spPr>
        <p:txBody>
          <a:bodyPr anchor="b"/>
          <a:lstStyle>
            <a:lvl1pPr>
              <a:defRPr sz="18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6A77E6CC-B5CE-6DA8-D1F5-DD0D2DB68B34}"/>
              </a:ext>
            </a:extLst>
          </p:cNvPr>
          <p:cNvSpPr>
            <a:spLocks noGrp="1"/>
          </p:cNvSpPr>
          <p:nvPr>
            <p:ph type="pic" idx="1"/>
          </p:nvPr>
        </p:nvSpPr>
        <p:spPr>
          <a:xfrm>
            <a:off x="2915543" y="1316568"/>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ar-SA"/>
          </a:p>
        </p:txBody>
      </p:sp>
      <p:sp>
        <p:nvSpPr>
          <p:cNvPr id="4" name="عنصر نائب للنص 3">
            <a:extLst>
              <a:ext uri="{FF2B5EF4-FFF2-40B4-BE49-F238E27FC236}">
                <a16:creationId xmlns:a16="http://schemas.microsoft.com/office/drawing/2014/main" id="{331A1874-BE66-12DE-ACEB-5FBAE9937BA1}"/>
              </a:ext>
            </a:extLst>
          </p:cNvPr>
          <p:cNvSpPr>
            <a:spLocks noGrp="1"/>
          </p:cNvSpPr>
          <p:nvPr>
            <p:ph type="body" sz="half" idx="2"/>
          </p:nvPr>
        </p:nvSpPr>
        <p:spPr>
          <a:xfrm>
            <a:off x="472381" y="2743200"/>
            <a:ext cx="2211884"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E683A239-776F-886C-33A0-C55F8659E474}"/>
              </a:ext>
            </a:extLst>
          </p:cNvPr>
          <p:cNvSpPr>
            <a:spLocks noGrp="1"/>
          </p:cNvSpPr>
          <p:nvPr>
            <p:ph type="dt" sz="half" idx="10"/>
          </p:nvPr>
        </p:nvSpPr>
        <p:spPr/>
        <p:txBody>
          <a:bodyPr/>
          <a:lstStyle/>
          <a:p>
            <a:fld id="{D660B988-4B05-8149-B6D9-A4CA4EC18B42}" type="datetimeFigureOut">
              <a:rPr lang="ar-SA" smtClean="0"/>
              <a:t>19 محرم، 1445</a:t>
            </a:fld>
            <a:endParaRPr lang="ar-SA"/>
          </a:p>
        </p:txBody>
      </p:sp>
      <p:sp>
        <p:nvSpPr>
          <p:cNvPr id="6" name="عنصر نائب للتذييل 5">
            <a:extLst>
              <a:ext uri="{FF2B5EF4-FFF2-40B4-BE49-F238E27FC236}">
                <a16:creationId xmlns:a16="http://schemas.microsoft.com/office/drawing/2014/main" id="{6543AC82-9C70-CC63-0AD4-0C084E4B0514}"/>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009F3DFF-5EA5-0DE9-6083-168022835D71}"/>
              </a:ext>
            </a:extLst>
          </p:cNvPr>
          <p:cNvSpPr>
            <a:spLocks noGrp="1"/>
          </p:cNvSpPr>
          <p:nvPr>
            <p:ph type="sldNum" sz="quarter" idx="12"/>
          </p:nvPr>
        </p:nvSpPr>
        <p:spPr/>
        <p:txBody>
          <a:bodyPr/>
          <a:lstStyle/>
          <a:p>
            <a:fld id="{E4C5E944-920F-2848-83A6-62311616C0DA}" type="slidenum">
              <a:rPr lang="ar-SA" smtClean="0"/>
              <a:t>‹#›</a:t>
            </a:fld>
            <a:endParaRPr lang="ar-SA"/>
          </a:p>
        </p:txBody>
      </p:sp>
    </p:spTree>
    <p:extLst>
      <p:ext uri="{BB962C8B-B14F-4D97-AF65-F5344CB8AC3E}">
        <p14:creationId xmlns:p14="http://schemas.microsoft.com/office/powerpoint/2010/main" val="3755627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3D144F0C-5A5E-3C11-5DF4-8D98C3749AED}"/>
              </a:ext>
            </a:extLst>
          </p:cNvPr>
          <p:cNvSpPr>
            <a:spLocks noGrp="1"/>
          </p:cNvSpPr>
          <p:nvPr>
            <p:ph type="title"/>
          </p:nvPr>
        </p:nvSpPr>
        <p:spPr>
          <a:xfrm>
            <a:off x="471488" y="486835"/>
            <a:ext cx="5915025" cy="1767417"/>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8EEE86FF-C602-A583-5273-7C3A423C96D0}"/>
              </a:ext>
            </a:extLst>
          </p:cNvPr>
          <p:cNvSpPr>
            <a:spLocks noGrp="1"/>
          </p:cNvSpPr>
          <p:nvPr>
            <p:ph type="body" idx="1"/>
          </p:nvPr>
        </p:nvSpPr>
        <p:spPr>
          <a:xfrm>
            <a:off x="471488" y="2434167"/>
            <a:ext cx="5915025" cy="5801784"/>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D55EA3F3-B5CB-0495-CAE3-844B5F64586A}"/>
              </a:ext>
            </a:extLst>
          </p:cNvPr>
          <p:cNvSpPr>
            <a:spLocks noGrp="1"/>
          </p:cNvSpPr>
          <p:nvPr>
            <p:ph type="dt" sz="half" idx="2"/>
          </p:nvPr>
        </p:nvSpPr>
        <p:spPr>
          <a:xfrm>
            <a:off x="4843463" y="8475136"/>
            <a:ext cx="1543050" cy="486833"/>
          </a:xfrm>
          <a:prstGeom prst="rect">
            <a:avLst/>
          </a:prstGeom>
        </p:spPr>
        <p:txBody>
          <a:bodyPr vert="horz" lIns="91440" tIns="45720" rIns="91440" bIns="45720" rtlCol="1" anchor="ctr"/>
          <a:lstStyle>
            <a:lvl1pPr algn="r">
              <a:defRPr sz="675">
                <a:solidFill>
                  <a:schemeClr val="tx1">
                    <a:tint val="75000"/>
                  </a:schemeClr>
                </a:solidFill>
              </a:defRPr>
            </a:lvl1pPr>
          </a:lstStyle>
          <a:p>
            <a:fld id="{D660B988-4B05-8149-B6D9-A4CA4EC18B42}" type="datetimeFigureOut">
              <a:rPr lang="ar-SA" smtClean="0"/>
              <a:t>19 محرم، 1445</a:t>
            </a:fld>
            <a:endParaRPr lang="ar-SA"/>
          </a:p>
        </p:txBody>
      </p:sp>
      <p:sp>
        <p:nvSpPr>
          <p:cNvPr id="5" name="عنصر نائب للتذييل 4">
            <a:extLst>
              <a:ext uri="{FF2B5EF4-FFF2-40B4-BE49-F238E27FC236}">
                <a16:creationId xmlns:a16="http://schemas.microsoft.com/office/drawing/2014/main" id="{097B1900-6D92-36FB-D6E1-CA7C1B6FA05B}"/>
              </a:ext>
            </a:extLst>
          </p:cNvPr>
          <p:cNvSpPr>
            <a:spLocks noGrp="1"/>
          </p:cNvSpPr>
          <p:nvPr>
            <p:ph type="ftr" sz="quarter" idx="3"/>
          </p:nvPr>
        </p:nvSpPr>
        <p:spPr>
          <a:xfrm>
            <a:off x="2271713" y="8475136"/>
            <a:ext cx="2314575" cy="486833"/>
          </a:xfrm>
          <a:prstGeom prst="rect">
            <a:avLst/>
          </a:prstGeom>
        </p:spPr>
        <p:txBody>
          <a:bodyPr vert="horz" lIns="91440" tIns="45720" rIns="91440" bIns="45720" rtlCol="1" anchor="ctr"/>
          <a:lstStyle>
            <a:lvl1pPr algn="ctr">
              <a:defRPr sz="675">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26C7FF19-DF79-C7E3-CD6D-69742B01AC6E}"/>
              </a:ext>
            </a:extLst>
          </p:cNvPr>
          <p:cNvSpPr>
            <a:spLocks noGrp="1"/>
          </p:cNvSpPr>
          <p:nvPr>
            <p:ph type="sldNum" sz="quarter" idx="4"/>
          </p:nvPr>
        </p:nvSpPr>
        <p:spPr>
          <a:xfrm>
            <a:off x="471487" y="8475136"/>
            <a:ext cx="1543050" cy="486833"/>
          </a:xfrm>
          <a:prstGeom prst="rect">
            <a:avLst/>
          </a:prstGeom>
        </p:spPr>
        <p:txBody>
          <a:bodyPr vert="horz" lIns="91440" tIns="45720" rIns="91440" bIns="45720" rtlCol="1" anchor="ctr"/>
          <a:lstStyle>
            <a:lvl1pPr algn="l">
              <a:defRPr sz="675">
                <a:solidFill>
                  <a:schemeClr val="tx1">
                    <a:tint val="75000"/>
                  </a:schemeClr>
                </a:solidFill>
              </a:defRPr>
            </a:lvl1pPr>
          </a:lstStyle>
          <a:p>
            <a:fld id="{E4C5E944-920F-2848-83A6-62311616C0DA}" type="slidenum">
              <a:rPr lang="ar-SA" smtClean="0"/>
              <a:t>‹#›</a:t>
            </a:fld>
            <a:endParaRPr lang="ar-SA"/>
          </a:p>
        </p:txBody>
      </p:sp>
    </p:spTree>
    <p:extLst>
      <p:ext uri="{BB962C8B-B14F-4D97-AF65-F5344CB8AC3E}">
        <p14:creationId xmlns:p14="http://schemas.microsoft.com/office/powerpoint/2010/main" val="2134334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3EC0AE5-A07B-F987-F6F9-424492F0F7C4}"/>
              </a:ext>
            </a:extLst>
          </p:cNvPr>
          <p:cNvSpPr>
            <a:spLocks noGrp="1"/>
          </p:cNvSpPr>
          <p:nvPr>
            <p:ph type="ctrTitle"/>
          </p:nvPr>
        </p:nvSpPr>
        <p:spPr>
          <a:xfrm>
            <a:off x="675460" y="4810028"/>
            <a:ext cx="5507080" cy="1597010"/>
          </a:xfrm>
        </p:spPr>
        <p:txBody>
          <a:bodyPr>
            <a:normAutofit/>
          </a:bodyPr>
          <a:lstStyle/>
          <a:p>
            <a:r>
              <a:rPr lang="ar-SA" sz="3600" b="1" dirty="0">
                <a:solidFill>
                  <a:schemeClr val="bg1"/>
                </a:solidFill>
              </a:rPr>
              <a:t>نموذج سياسة  </a:t>
            </a:r>
            <a:br>
              <a:rPr lang="ar-SA" sz="3600" b="1" dirty="0">
                <a:solidFill>
                  <a:schemeClr val="bg1"/>
                </a:solidFill>
              </a:rPr>
            </a:br>
            <a:r>
              <a:rPr lang="ar-SA" sz="2800" b="1" dirty="0">
                <a:solidFill>
                  <a:schemeClr val="bg1"/>
                </a:solidFill>
              </a:rPr>
              <a:t>تعارض المصالح للجمعيات الأهلية</a:t>
            </a:r>
          </a:p>
        </p:txBody>
      </p:sp>
    </p:spTree>
    <p:extLst>
      <p:ext uri="{BB962C8B-B14F-4D97-AF65-F5344CB8AC3E}">
        <p14:creationId xmlns:p14="http://schemas.microsoft.com/office/powerpoint/2010/main" val="3550347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مربع نص 7">
            <a:extLst>
              <a:ext uri="{FF2B5EF4-FFF2-40B4-BE49-F238E27FC236}">
                <a16:creationId xmlns:a16="http://schemas.microsoft.com/office/drawing/2014/main" id="{9C5F5C3B-7B3C-46E6-08A5-3BD32904011F}"/>
              </a:ext>
            </a:extLst>
          </p:cNvPr>
          <p:cNvSpPr txBox="1"/>
          <p:nvPr/>
        </p:nvSpPr>
        <p:spPr>
          <a:xfrm>
            <a:off x="138238" y="1318904"/>
            <a:ext cx="6581522" cy="400110"/>
          </a:xfrm>
          <a:prstGeom prst="rect">
            <a:avLst/>
          </a:prstGeom>
          <a:noFill/>
        </p:spPr>
        <p:txBody>
          <a:bodyPr wrap="square">
            <a:spAutoFit/>
          </a:bodyPr>
          <a:lstStyle/>
          <a:p>
            <a:pPr algn="ctr"/>
            <a:r>
              <a:rPr lang="ar-SA" sz="2000" b="1" dirty="0"/>
              <a:t>تم الأطلاع على نموذج سياسة تعارض المصالح من قبل أعضاء مجلس الأدارة:‏</a:t>
            </a:r>
          </a:p>
        </p:txBody>
      </p:sp>
      <p:pic>
        <p:nvPicPr>
          <p:cNvPr id="2" name="صورة 2">
            <a:extLst>
              <a:ext uri="{FF2B5EF4-FFF2-40B4-BE49-F238E27FC236}">
                <a16:creationId xmlns:a16="http://schemas.microsoft.com/office/drawing/2014/main" id="{03A003EA-7479-D145-6BEF-D38F4A42B0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239" y="1879150"/>
            <a:ext cx="6581522" cy="6391997"/>
          </a:xfrm>
          <a:prstGeom prst="rect">
            <a:avLst/>
          </a:prstGeom>
        </p:spPr>
      </p:pic>
    </p:spTree>
    <p:extLst>
      <p:ext uri="{BB962C8B-B14F-4D97-AF65-F5344CB8AC3E}">
        <p14:creationId xmlns:p14="http://schemas.microsoft.com/office/powerpoint/2010/main" val="2823369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مربع نص 7">
            <a:extLst>
              <a:ext uri="{FF2B5EF4-FFF2-40B4-BE49-F238E27FC236}">
                <a16:creationId xmlns:a16="http://schemas.microsoft.com/office/drawing/2014/main" id="{9C5F5C3B-7B3C-46E6-08A5-3BD32904011F}"/>
              </a:ext>
            </a:extLst>
          </p:cNvPr>
          <p:cNvSpPr txBox="1"/>
          <p:nvPr/>
        </p:nvSpPr>
        <p:spPr>
          <a:xfrm>
            <a:off x="0" y="1002652"/>
            <a:ext cx="6719761" cy="7663636"/>
          </a:xfrm>
          <a:prstGeom prst="rect">
            <a:avLst/>
          </a:prstGeom>
          <a:noFill/>
        </p:spPr>
        <p:txBody>
          <a:bodyPr wrap="square">
            <a:spAutoFit/>
          </a:bodyPr>
          <a:lstStyle/>
          <a:p>
            <a:r>
              <a:rPr lang="ar-SA" sz="2400" b="1" dirty="0"/>
              <a:t>١ تمهيد</a:t>
            </a:r>
            <a:endParaRPr lang="ar-SA" dirty="0"/>
          </a:p>
          <a:p>
            <a:r>
              <a:rPr lang="ar-SA" dirty="0"/>
              <a:t>١-١ تحترم جمعية البيئة الخضراء خصوصية كل شخص يعمل لصالحها،وتعد مايقوم به </a:t>
            </a:r>
          </a:p>
          <a:p>
            <a:r>
              <a:rPr lang="ar-SA" dirty="0"/>
              <a:t>من تصرفات خارج إطار العمل ليس من اهتمامها،إلا أن الجمعية ترى أن المصالح الشخصية لمن يعمل لصالحها أثناء ممارسة أي أنشطة اجتماعية،أو مالي، أو غيرهاقد تتداخل بصورة مباشرة أو غير مباشرة مع موضوعيته؛ أو ولائه للجمعية مما قد ينشاً معه تعارض في المصالح.‎</a:t>
            </a:r>
          </a:p>
          <a:p>
            <a:r>
              <a:rPr lang="ar-SA" dirty="0"/>
              <a:t>‏ ١-٢ تُؤمن الجمعية بقيمها ومبادئها المتمثلة في النزاهةٍ والعمل الجماعي والعنايةٍ والمبادرة والإنجاز، وتأتي سياسة تعارض المصالح الصادرة عن الجمعية؛ لتعزيز تلك القيم وحمايتها، وذلك لتفادي أن تؤثرالمصلحة الشخصية أو العائلية؛ أو المهنية لأيّ شخصٍ يعمل لصالح الجمعية على أداء واجباته تجاه الجمعية؛ أو أن يتحصلَ من خلال تلك المصالح على مكاسب على حساب الجمعية.‏</a:t>
            </a:r>
          </a:p>
          <a:p>
            <a:r>
              <a:rPr lang="ar-SA" b="1" dirty="0"/>
              <a:t>٢ نطاق وأهداف السياسة‎</a:t>
            </a:r>
            <a:endParaRPr lang="ar-SA" dirty="0"/>
          </a:p>
          <a:p>
            <a:r>
              <a:rPr lang="ar-SA" dirty="0"/>
              <a:t>٢-١‏ مع عدم الإخلال بما جاء في التشريعات والقوانين المعمول بها في المملكة العربية السعودية التي تحكُم تعارض المصالح ، ونظام الجمعيات والموسسات الأهلية ولائحته التنفيذية؛ واللائحة الأساسية للجمعية؛ تأتي‏هذه السياسة استكمالاً لها ،دون أن تحلّ محلها.</a:t>
            </a:r>
          </a:p>
          <a:p>
            <a:r>
              <a:rPr lang="ar-SA" dirty="0"/>
              <a:t>‏٢-٢ تُطبق هذه السياسة على كل شخص يعمل لصالح الجمعية؛ ويشمل ذلك أعضاء الجمعية العمومية وأعضاء مجلس الإدارة؛ وأعضاء اللجان المنبثقة من مجلس الإدارة؛ ومديري الجمعية التنفيذيين وجميع موظفيها ومتطوعيها.</a:t>
            </a:r>
          </a:p>
          <a:p>
            <a:r>
              <a:rPr lang="ar-SA" dirty="0"/>
              <a:t>‏٢-٣ يشمل تعارض المصالح. ما يتعلق بالأشخاص أنفسهم المذكورين في الفقرة السابقة ومصالح أي شخص آخر تكون لهم علاقة شخصية بهم؛ ويشمل هؤلاء الزوجة؛ الأبناء؛ الوالدين ، الأشقاء؛ أو غيرهم من أفرادالعائلة.‏</a:t>
            </a:r>
          </a:p>
          <a:p>
            <a:r>
              <a:rPr lang="ar-SA" dirty="0"/>
              <a:t>٢-٣ تعد هذه السياسة جزءاً لا يتجزاً من الوثائق التي تربط الجمعية بالأشخاص العاملين لصالحها سواء‏ كانت تلك الوثائق قرارات تعيين أو عقود عمل.</a:t>
            </a:r>
          </a:p>
          <a:p>
            <a:r>
              <a:rPr lang="ar-SA" dirty="0"/>
              <a:t>٢-٤ تُضمن الجمعية العقود التي تبرمها مع استشارييها الخارجيين أو غيرهم؛ نصوصاً تنظم تعارض المصالح بما يتفق مع أحكام هذه السياسة.‏ </a:t>
            </a:r>
          </a:p>
          <a:p>
            <a:r>
              <a:rPr lang="ar-SA" dirty="0"/>
              <a:t>٢-٥ تهدف هذه السياسة إلى حماية الجمعية وسمعتها ومن يعمل لصالحها من أي أشكال تعارض المصالح السلبية التي قد تنشأ بسبب عدم الإفصاح.</a:t>
            </a:r>
          </a:p>
        </p:txBody>
      </p:sp>
    </p:spTree>
    <p:extLst>
      <p:ext uri="{BB962C8B-B14F-4D97-AF65-F5344CB8AC3E}">
        <p14:creationId xmlns:p14="http://schemas.microsoft.com/office/powerpoint/2010/main" val="1875094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مربع نص 7">
            <a:extLst>
              <a:ext uri="{FF2B5EF4-FFF2-40B4-BE49-F238E27FC236}">
                <a16:creationId xmlns:a16="http://schemas.microsoft.com/office/drawing/2014/main" id="{9C5F5C3B-7B3C-46E6-08A5-3BD32904011F}"/>
              </a:ext>
            </a:extLst>
          </p:cNvPr>
          <p:cNvSpPr txBox="1"/>
          <p:nvPr/>
        </p:nvSpPr>
        <p:spPr>
          <a:xfrm>
            <a:off x="138239" y="1487489"/>
            <a:ext cx="6581522" cy="7232749"/>
          </a:xfrm>
          <a:prstGeom prst="rect">
            <a:avLst/>
          </a:prstGeom>
          <a:noFill/>
        </p:spPr>
        <p:txBody>
          <a:bodyPr wrap="square">
            <a:spAutoFit/>
          </a:bodyPr>
          <a:lstStyle/>
          <a:p>
            <a:r>
              <a:rPr lang="ar-SA" sz="1600" b="1" dirty="0"/>
              <a:t>٣ مسئوليات وصلاحيات مجلس الإدارة والإدارة التنفيذية الخاصة بسياسة تنظيم تعارض المصالح</a:t>
            </a:r>
          </a:p>
          <a:p>
            <a:endParaRPr lang="ar-SA" dirty="0"/>
          </a:p>
          <a:p>
            <a:r>
              <a:rPr lang="ar-SA" dirty="0"/>
              <a:t>‎٣-١‏ إدارة تعارض المصالح أحد الاختصاصات الرئيسة لمجلس الإدارة.‏</a:t>
            </a:r>
          </a:p>
          <a:p>
            <a:r>
              <a:rPr lang="ar-SA" dirty="0"/>
              <a:t>٣-٢يجوز للمجلس تكوين لجان محددة او تكليف احد لجانه المنبثقة من المجلس للنظر في </a:t>
            </a:r>
            <a:r>
              <a:rPr lang="ar-SA" sz="1600" dirty="0"/>
              <a:t>المسائل التي من المحتمل أن تنطوي على تعارض مصالح مع مراعاة متطلبات استقلالية تلك اللجان</a:t>
            </a:r>
            <a:r>
              <a:rPr lang="ar-SA" dirty="0"/>
              <a:t>.</a:t>
            </a:r>
          </a:p>
          <a:p>
            <a:r>
              <a:rPr lang="ar-SA" dirty="0"/>
              <a:t>٣-٣ لا يكون الشخص في حالة تعارض مصالح إلا اذا قرر مجلس إدارة الجمعية فيما يخص تعاملات الجمعية مع الغير أو تعاملات أعضاء المجلس وكبار التنفيذيين في الجمعية أن الحالة تنضوي على تعارض مصالح؛ وتكون صلاحية القرار مع المسؤول التنفيذي بخصوص باقي موظفي الجمعية.</a:t>
            </a:r>
          </a:p>
          <a:p>
            <a:r>
              <a:rPr lang="ar-SA" dirty="0"/>
              <a:t>‏٣-٤ يجوز لمجلس الإدارة وفقاً لسلطته التقديرية أن يقرر – بشأن كل حالة على حدة – الاعفاء من المسئولية عند تعارض المصالح الذي قد ينشأً عرضاً من حين لآخر في سياق نشاطات الشخص وقراراته المعتادة؛ أو الذي قد ينشأ في سياق عمله مع الجمعية؛ سواء ما يتعلق بمصالح مالية أوبمصالح تعيقه عن القيام بواجبه في التصرف على أكمل وجه بما يتوافق مع مصالح الجمعية.‏</a:t>
            </a:r>
          </a:p>
          <a:p>
            <a:r>
              <a:rPr lang="ar-SA" dirty="0"/>
              <a:t>٣-٥ عندما يقرر مجلس الإدارة أن الحالة تعارض مصالح؛ يلتزم صاحب المصلحة المتعارضة بتصحيح وضعه وبجميع الإجراءات التي يقررها مجلس الإدارة وإتباع الإجراءات المنظمة لذلك.</a:t>
            </a:r>
          </a:p>
          <a:p>
            <a:r>
              <a:rPr lang="ar-SA" dirty="0"/>
              <a:t>‏٣-٦ لمجلس إدارة الجمعية صلاحية إيقاع الجزاءات على مخالفي هذه السياسة؛ ورفع </a:t>
            </a:r>
            <a:r>
              <a:rPr lang="ar-SA" sz="1600" dirty="0"/>
              <a:t>القضايا الجنائية والحقوقية للمطالبة بالأضرار التي قد تنجم عن عدم التزام جميع ذوي العلاقة بها</a:t>
            </a:r>
            <a:r>
              <a:rPr lang="ar-SA" dirty="0"/>
              <a:t>.</a:t>
            </a:r>
          </a:p>
          <a:p>
            <a:r>
              <a:rPr lang="ar-SA" dirty="0"/>
              <a:t>‏٣-٧‏ مجلس الإدارة هو المخول في تفسير أحكام هذه السياسة على أن لا يتعارض ذلك مع الانظمة السارية واللائحة الأساسية للجمعية وأنظمة الجهات المشرفة.‏</a:t>
            </a:r>
          </a:p>
          <a:p>
            <a:r>
              <a:rPr lang="ar-SA" dirty="0"/>
              <a:t>٣-٨ </a:t>
            </a:r>
            <a:r>
              <a:rPr lang="ar-SA" sz="1600" dirty="0"/>
              <a:t>يعتمد مجلس الإدارة هذه السياسة؛ ويبلغ جميع موظفي الجمعية وتكون نافذة من تاريخ الإبلاغ.</a:t>
            </a:r>
          </a:p>
          <a:p>
            <a:r>
              <a:rPr lang="ar-SA" dirty="0"/>
              <a:t>‏٣-٩ يتولى مجلس الإدارة التأكد من تنفيذ هذه السياسة والعمل بموجبها وإجراء التعديلات اللازمة عليها.</a:t>
            </a:r>
          </a:p>
          <a:p>
            <a:r>
              <a:rPr lang="ar-SA" dirty="0"/>
              <a:t>‏</a:t>
            </a:r>
          </a:p>
        </p:txBody>
      </p:sp>
    </p:spTree>
    <p:extLst>
      <p:ext uri="{BB962C8B-B14F-4D97-AF65-F5344CB8AC3E}">
        <p14:creationId xmlns:p14="http://schemas.microsoft.com/office/powerpoint/2010/main" val="1032284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مربع نص 7">
            <a:extLst>
              <a:ext uri="{FF2B5EF4-FFF2-40B4-BE49-F238E27FC236}">
                <a16:creationId xmlns:a16="http://schemas.microsoft.com/office/drawing/2014/main" id="{9C5F5C3B-7B3C-46E6-08A5-3BD32904011F}"/>
              </a:ext>
            </a:extLst>
          </p:cNvPr>
          <p:cNvSpPr txBox="1"/>
          <p:nvPr/>
        </p:nvSpPr>
        <p:spPr>
          <a:xfrm>
            <a:off x="138239" y="1071648"/>
            <a:ext cx="6581522" cy="7848302"/>
          </a:xfrm>
          <a:prstGeom prst="rect">
            <a:avLst/>
          </a:prstGeom>
          <a:noFill/>
        </p:spPr>
        <p:txBody>
          <a:bodyPr wrap="square">
            <a:spAutoFit/>
          </a:bodyPr>
          <a:lstStyle/>
          <a:p>
            <a:r>
              <a:rPr lang="ar-SA" b="1" dirty="0"/>
              <a:t>٤ حالات تعارض المصالح‎</a:t>
            </a:r>
          </a:p>
          <a:p>
            <a:endParaRPr lang="ar-SA" dirty="0"/>
          </a:p>
          <a:p>
            <a:r>
              <a:rPr lang="ar-SA" dirty="0"/>
              <a:t> ٤-١</a:t>
            </a:r>
            <a:r>
              <a:rPr lang="ar-SA" sz="1600" dirty="0"/>
              <a:t> لا يعني وجود مصلحةٍ لشخص يعمل لصالح الجمعية في أي نشاط يتعلق سواء بشكل مباشر أو غيرمباشر بالجمعية؛ قيام تعارض في المصالح بين الطرفين .ولكن قد ينشاً تعارض المصالح عندما يطلب ممن يعمل لصالح الجمعية أن يبدي رأياً؛ أو يتخذ قراراً؛ أو يقوم بتصرف لمصلحة الجمعية؛ وتكون لديه في نفس الوقت إمّا مصلحة تتعلق بشكل مباشر أو غير مباشر بالرأي المطلوب منه إبداؤه؛ أو بالتصرف المطلوب منهاتخاذف أو أن يكون لديه التزام تجاه طرف آخر غير الجمعية يتعلق بهذا الرأي أو القرار أو التصرف ، إذ تنطوي حالات تعارض المصالح على انتهاكٍ للسرية؛ وإساءةٍ لاستعمال الثقة؛ وتحقيق لمكاسب شخصية، وزعزعةٍ للولاء للجمعية.</a:t>
            </a:r>
          </a:p>
          <a:p>
            <a:endParaRPr lang="ar-SA" sz="1600" dirty="0"/>
          </a:p>
          <a:p>
            <a:r>
              <a:rPr lang="ar-SA" sz="1600" dirty="0"/>
              <a:t>٤-٢هذه السياسة تضع امثلة لمعايير سلوكية لعدد من المواقف إلا أنها بالضرورة لا تغطى جميع المواقف الأخرى المحتمل حدوثها، ويتحتم على كل من يعمل لصالح الجمعية التصرف من تلقاء أنفسهم بصورة تتماشى مع هذه السياسة؛ وتجنب ما قد يبدو أنه سلوك يخالف هذه السياسة ومن الامثلة على حالات التعارض مايلي: </a:t>
            </a:r>
          </a:p>
          <a:p>
            <a:pPr marL="285750" indent="-285750">
              <a:buFont typeface="Arial" panose="020B0604020202020204" pitchFamily="34" charset="0"/>
              <a:buChar char="•"/>
            </a:pPr>
            <a:r>
              <a:rPr lang="ar-SA" sz="1600" dirty="0"/>
              <a:t>ينشأ تعارض المصالح مثلاً في حالة أن عضو مجلس الإدارة أو عضو أي لجنة من لجانه أو أيمن موظفي  الجمعية مشاركاً في أو له صلة بأي نشاط أو له مصلحة شخصية أو مصلحة تنظيميةأو مهنية في أي عمل أو نشاط قد يؤثر بشكل مباشر أو غير مباشر على موضوعية قرارات ذلك العضو أو الموظف أو على قدراته في تأدية واجباته ومسئولياته تجاه الجمعية.</a:t>
            </a:r>
          </a:p>
          <a:p>
            <a:pPr marL="285750" indent="-285750">
              <a:buFont typeface="Arial" panose="020B0604020202020204" pitchFamily="34" charset="0"/>
              <a:buChar char="•"/>
            </a:pPr>
            <a:r>
              <a:rPr lang="ar-SA" sz="1600" dirty="0"/>
              <a:t>ينشأ التعارض في المصالح أيضاً في حالة أن عضو مجلس الإدارة أو أحد كبار التنفيذيين يتلقى أويحصل على مكاسب شخصية من أي طرف آخر سواء كان ذلك بطريقة مباشرة أو غير مباشرةمستفيداً من موقعة ومشاركته في إدارة شؤون الجمعية.</a:t>
            </a:r>
          </a:p>
          <a:p>
            <a:pPr marL="285750" indent="-285750">
              <a:buFont typeface="Arial" panose="020B0604020202020204" pitchFamily="34" charset="0"/>
              <a:buChar char="•"/>
            </a:pPr>
            <a:r>
              <a:rPr lang="ar-SA" sz="1600" dirty="0"/>
              <a:t>قد ينشأً التعارض في المصالح من خلال الاستفادة المادية من خلال الدخول في معاملات ماديةبالبيع أو الشراء أو التأجير للجمعية.</a:t>
            </a:r>
          </a:p>
          <a:p>
            <a:pPr marL="285750" indent="-285750">
              <a:buFont typeface="Arial" panose="020B0604020202020204" pitchFamily="34" charset="0"/>
              <a:buChar char="•"/>
            </a:pPr>
            <a:r>
              <a:rPr lang="ar-SA" sz="1400" dirty="0"/>
              <a:t>أيضا قد ينشأ التعارض في المصالح من خلال تعيين الأبناء أو الأقرباء في الوظائف أو توقيع عقود معهم</a:t>
            </a:r>
            <a:r>
              <a:rPr lang="ar-SA" sz="1600" dirty="0"/>
              <a:t>. </a:t>
            </a:r>
          </a:p>
          <a:p>
            <a:endParaRPr lang="ar-SA" sz="1600" dirty="0"/>
          </a:p>
          <a:p>
            <a:pPr marL="285750" indent="-285750">
              <a:buFont typeface="Arial" panose="020B0604020202020204" pitchFamily="34" charset="0"/>
              <a:buChar char="•"/>
            </a:pPr>
            <a:r>
              <a:rPr lang="ar-SA" sz="1600" dirty="0"/>
              <a:t>من إحدى صور تعارض المصالح تكون في حال ارتباط من يعمل لصالح الجمعية في جهة أخرى ويكون بينها تعاملات مع الجمعية.</a:t>
            </a:r>
          </a:p>
          <a:p>
            <a:endParaRPr lang="ar-SA" sz="1600" dirty="0"/>
          </a:p>
          <a:p>
            <a:pPr marL="285750" indent="-285750">
              <a:buFont typeface="Arial" panose="020B0604020202020204" pitchFamily="34" charset="0"/>
              <a:buChar char="•"/>
            </a:pPr>
            <a:r>
              <a:rPr lang="ar-SA" sz="1600" dirty="0"/>
              <a:t>الهدايا والإكراميات التي يحصل عليها عضو مجلس الإدارة أو موظف الجمعية من أمثلة تعارض المصالح.</a:t>
            </a:r>
          </a:p>
          <a:p>
            <a:endParaRPr lang="ar-SA" dirty="0"/>
          </a:p>
        </p:txBody>
      </p:sp>
    </p:spTree>
    <p:extLst>
      <p:ext uri="{BB962C8B-B14F-4D97-AF65-F5344CB8AC3E}">
        <p14:creationId xmlns:p14="http://schemas.microsoft.com/office/powerpoint/2010/main" val="3377958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مربع نص 7">
            <a:extLst>
              <a:ext uri="{FF2B5EF4-FFF2-40B4-BE49-F238E27FC236}">
                <a16:creationId xmlns:a16="http://schemas.microsoft.com/office/drawing/2014/main" id="{9C5F5C3B-7B3C-46E6-08A5-3BD32904011F}"/>
              </a:ext>
            </a:extLst>
          </p:cNvPr>
          <p:cNvSpPr txBox="1"/>
          <p:nvPr/>
        </p:nvSpPr>
        <p:spPr>
          <a:xfrm>
            <a:off x="138239" y="1082887"/>
            <a:ext cx="6581522" cy="7448193"/>
          </a:xfrm>
          <a:prstGeom prst="rect">
            <a:avLst/>
          </a:prstGeom>
          <a:noFill/>
        </p:spPr>
        <p:txBody>
          <a:bodyPr wrap="square">
            <a:spAutoFit/>
          </a:bodyPr>
          <a:lstStyle/>
          <a:p>
            <a:pPr marL="285750" indent="-285750">
              <a:buFont typeface="Arial" panose="020B0604020202020204" pitchFamily="34" charset="0"/>
              <a:buChar char="•"/>
            </a:pPr>
            <a:r>
              <a:rPr lang="ar-SA" dirty="0"/>
              <a:t>‏</a:t>
            </a:r>
            <a:r>
              <a:rPr lang="ar-SA" sz="1600" dirty="0"/>
              <a:t>الاستثمار أو الملكية في نشاط تجاري أو منشأة تقدم خدمات أو تستقبل خدمات حالية من الجمعية اوتبحث عن التعامل مع الجمعية.</a:t>
            </a:r>
          </a:p>
          <a:p>
            <a:pPr marL="285750" indent="-285750">
              <a:buFont typeface="Arial" panose="020B0604020202020204" pitchFamily="34" charset="0"/>
              <a:buChar char="•"/>
            </a:pPr>
            <a:r>
              <a:rPr lang="ar-SA" sz="1600" dirty="0"/>
              <a:t>إفشاء الأسرار أو إعطاء المعلومات التي تعتبر ملكا خاصًا للجمعية؛ والتي يطلع عليها بحكم العضوية أو الوظيفة؛ ولو بعد تركه الخدمة.</a:t>
            </a:r>
          </a:p>
          <a:p>
            <a:pPr marL="285750" indent="-285750">
              <a:buFont typeface="Arial" panose="020B0604020202020204" pitchFamily="34" charset="0"/>
              <a:buChar char="•"/>
            </a:pPr>
            <a:r>
              <a:rPr lang="ar-SA" sz="1600" dirty="0"/>
              <a:t>قبول أحد الأقارب لهدايا من أشخاص أو جهاث تتعامل مع الجمعية بهدف التأثير على تصرفات العضو أو الموظف بالجمعية قد ينتج عنه تعارض المصالح.</a:t>
            </a:r>
          </a:p>
          <a:p>
            <a:pPr marL="285750" indent="-285750">
              <a:buFont typeface="Arial" panose="020B0604020202020204" pitchFamily="34" charset="0"/>
              <a:buChar char="•"/>
            </a:pPr>
            <a:r>
              <a:rPr lang="ar-SA" sz="1600" dirty="0"/>
              <a:t>تسلم عضو مجلس الإدارة أو الموظف أو أحد أفراد عائلته من أي جهة لمبالغ أو أشياء ذات قيمة بسبب تعامل تلك الجهة مع الجمعية أو سعيها للتعامل معها.</a:t>
            </a:r>
          </a:p>
          <a:p>
            <a:pPr marL="285750" indent="-285750">
              <a:buFont typeface="Arial" panose="020B0604020202020204" pitchFamily="34" charset="0"/>
              <a:buChar char="•"/>
            </a:pPr>
            <a:r>
              <a:rPr lang="ar-SA" sz="1600" dirty="0"/>
              <a:t>قيام أي جهة تتعامل أو تسعى للتعامل مع الجمعية بدفع قيمة فواتير مطلوبة من الموظف أو أحدأفراد عائلته.</a:t>
            </a:r>
          </a:p>
          <a:p>
            <a:pPr marL="285750" indent="-285750">
              <a:buFont typeface="Arial" panose="020B0604020202020204" pitchFamily="34" charset="0"/>
              <a:buChar char="•"/>
            </a:pPr>
            <a:r>
              <a:rPr lang="ar-SA" sz="1600" dirty="0"/>
              <a:t>استخدام أصول وممتلكات الجمعية للمصلحة الشخصية من شأنه أنْ يُظِهِرَ تعارضاً في المصالح فعلياً أو محتملاً؛ كاستغلال أوقات دوام الجمعية؛ أو موظفيها، أو معداتها، أو منافعها لغير مصالح الجمعية أو أهدافها، أو إساءةٍ استخدام المعلومات المتحصلة من خلال علاقة الشخص بالجمعية؛لتحقيق مكاسب شخصية؛ أو عائلية؛ أو مهنية؛ أو أيَّ مصالح أخرى.</a:t>
            </a:r>
          </a:p>
          <a:p>
            <a:r>
              <a:rPr lang="ar-SA" dirty="0"/>
              <a:t>٥ </a:t>
            </a:r>
            <a:r>
              <a:rPr lang="ar-SA" b="1" dirty="0"/>
              <a:t>الالتزامات</a:t>
            </a:r>
            <a:r>
              <a:rPr lang="ar-SA" dirty="0"/>
              <a:t>‎</a:t>
            </a:r>
          </a:p>
          <a:p>
            <a:r>
              <a:rPr lang="ar-SA" dirty="0"/>
              <a:t>٥-١ على كل من يعمل لصالح الجمعية أن يلتزم بالتالي:‏</a:t>
            </a:r>
          </a:p>
          <a:p>
            <a:pPr marL="285750" indent="-285750">
              <a:buFont typeface="Arial" panose="020B0604020202020204" pitchFamily="34" charset="0"/>
              <a:buChar char="•"/>
            </a:pPr>
            <a:r>
              <a:rPr lang="ar-SA" dirty="0"/>
              <a:t> الإقرار على سياسة تعارض المصالح المعتمدة من الجمعية عند الارتباط بالجمعية.</a:t>
            </a:r>
          </a:p>
          <a:p>
            <a:pPr marL="285750" indent="-285750">
              <a:buFont typeface="Arial" panose="020B0604020202020204" pitchFamily="34" charset="0"/>
              <a:buChar char="•"/>
            </a:pPr>
            <a:r>
              <a:rPr lang="ar-SA" dirty="0"/>
              <a:t>الالتزام بقيم العدالة والنزاهة والمسؤولية والأمانة وعدم المحاباة أو الواسطة أو تقديم مصلحة النفس أو الآخرين على مصالح الجمعية.</a:t>
            </a:r>
          </a:p>
          <a:p>
            <a:pPr marL="285750" indent="-285750">
              <a:buFont typeface="Arial" panose="020B0604020202020204" pitchFamily="34" charset="0"/>
              <a:buChar char="•"/>
            </a:pPr>
            <a:r>
              <a:rPr lang="ar-SA" dirty="0"/>
              <a:t>‎عدم الاستفادة بشكل غير قانوني ماديا أو معنوياً هو أو أي من أهله وأصدقائه ومعارفه من خلال أداء عمله لصالح الجمعية.‏</a:t>
            </a:r>
          </a:p>
          <a:p>
            <a:pPr marL="285750" indent="-285750">
              <a:buFont typeface="Arial" panose="020B0604020202020204" pitchFamily="34" charset="0"/>
              <a:buChar char="•"/>
            </a:pPr>
            <a:r>
              <a:rPr lang="ar-SA" dirty="0"/>
              <a:t> تجنب المشاركة في اتخاذ القرارات التي تؤدي لتعارض مصالح أو توحي بذلك.</a:t>
            </a:r>
          </a:p>
          <a:p>
            <a:pPr marL="285750" indent="-285750">
              <a:buFont typeface="Arial" panose="020B0604020202020204" pitchFamily="34" charset="0"/>
              <a:buChar char="•"/>
            </a:pPr>
            <a:r>
              <a:rPr lang="ar-SA" dirty="0"/>
              <a:t>‏ تعبئة نموذج الجمعية الخاص بالإفصاح عن المصالح سنويا‏.</a:t>
            </a:r>
          </a:p>
          <a:p>
            <a:pPr marL="285750" indent="-285750">
              <a:buFont typeface="Arial" panose="020B0604020202020204" pitchFamily="34" charset="0"/>
              <a:buChar char="•"/>
            </a:pPr>
            <a:r>
              <a:rPr lang="ar-SA" dirty="0"/>
              <a:t> الإفصاح لرئيسه المباشر عن أي حالة تعارض مصالح أو شبهة تعارض مصالح طارئة سواء كانت مالية أو غير مالية.‏</a:t>
            </a:r>
          </a:p>
          <a:p>
            <a:pPr marL="285750" indent="-285750">
              <a:buFont typeface="Arial" panose="020B0604020202020204" pitchFamily="34" charset="0"/>
              <a:buChar char="•"/>
            </a:pPr>
            <a:r>
              <a:rPr lang="ar-SA" dirty="0"/>
              <a:t>الإبلاغ عن أي حالة تعارض مصالح قد تنتج عنه أو هن غيره ممن يعمل لصالح الجمعية.</a:t>
            </a:r>
          </a:p>
          <a:p>
            <a:pPr marL="285750" indent="-285750">
              <a:buFont typeface="Arial" panose="020B0604020202020204" pitchFamily="34" charset="0"/>
              <a:buChar char="•"/>
            </a:pPr>
            <a:r>
              <a:rPr lang="ar-SA" sz="1600" dirty="0"/>
              <a:t>‏ تقديم ما يثبت إنهاء حالة تعارض المصالح؛ في حال وجوده؛ أو في حال طلب الجمعية ذلك</a:t>
            </a:r>
            <a:r>
              <a:rPr lang="ar-SA" dirty="0"/>
              <a:t>.</a:t>
            </a:r>
          </a:p>
        </p:txBody>
      </p:sp>
    </p:spTree>
    <p:extLst>
      <p:ext uri="{BB962C8B-B14F-4D97-AF65-F5344CB8AC3E}">
        <p14:creationId xmlns:p14="http://schemas.microsoft.com/office/powerpoint/2010/main" val="681175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مربع نص 7">
            <a:extLst>
              <a:ext uri="{FF2B5EF4-FFF2-40B4-BE49-F238E27FC236}">
                <a16:creationId xmlns:a16="http://schemas.microsoft.com/office/drawing/2014/main" id="{9C5F5C3B-7B3C-46E6-08A5-3BD32904011F}"/>
              </a:ext>
            </a:extLst>
          </p:cNvPr>
          <p:cNvSpPr txBox="1"/>
          <p:nvPr/>
        </p:nvSpPr>
        <p:spPr>
          <a:xfrm>
            <a:off x="138239" y="1150321"/>
            <a:ext cx="6581522" cy="8125301"/>
          </a:xfrm>
          <a:prstGeom prst="rect">
            <a:avLst/>
          </a:prstGeom>
          <a:noFill/>
        </p:spPr>
        <p:txBody>
          <a:bodyPr wrap="square">
            <a:spAutoFit/>
          </a:bodyPr>
          <a:lstStyle/>
          <a:p>
            <a:r>
              <a:rPr lang="ar-SA" sz="1800" b="1" dirty="0"/>
              <a:t>‏٦ متطلبات الإفصاح</a:t>
            </a:r>
          </a:p>
          <a:p>
            <a:endParaRPr lang="ar-SA" dirty="0"/>
          </a:p>
          <a:p>
            <a:r>
              <a:rPr lang="ar-SA" dirty="0"/>
              <a:t>٦-١يتعين على أعضاء مجلس الإدارة والمسؤولين التنفيذيين وغيرهم من الموظفين والمتطوعين التقيد التام ب</a:t>
            </a:r>
            <a:r>
              <a:rPr lang="ar-SA" sz="1800" dirty="0"/>
              <a:t>الإفصاح للجمعية عن الحالات التالية؛ حيثما انطبق؛ والحصول على موافقتها في كل حالة؛ حيثما اقتضت الحاجة؛ سواء انطوت على تعارض فعلي أو محتمل للمصالح أم لا:‏</a:t>
            </a:r>
          </a:p>
          <a:p>
            <a:pPr marL="285750" indent="-285750">
              <a:buFont typeface="Arial" panose="020B0604020202020204" pitchFamily="34" charset="0"/>
              <a:buChar char="•"/>
            </a:pPr>
            <a:r>
              <a:rPr lang="ar-SA" sz="1800" dirty="0"/>
              <a:t>يتعين على أعضاء مجلس الإدارة والمسؤول التنفيذي وغيرهم من الموظفين والمتطوعين الإفصاح‏عن أية وظائف يشغلونها، أو ارتباط شخصي لهم مع جمعية أو مؤسسة خارجية؛ سواء كانت داخل المملكة أم خارجها.</a:t>
            </a:r>
          </a:p>
          <a:p>
            <a:pPr marL="285750" indent="-285750">
              <a:buFont typeface="Arial" panose="020B0604020202020204" pitchFamily="34" charset="0"/>
              <a:buChar char="•"/>
            </a:pPr>
            <a:r>
              <a:rPr lang="ar-SA" sz="1800" dirty="0"/>
              <a:t>‏ يتعين على أعضاء مجلس الإدارة والمسؤول التنفيذي وغيرهم من الموظفين والمتطوعين الإفصاح عن أية حصص ملكية لهم في المؤسسات الربحية.</a:t>
            </a:r>
          </a:p>
          <a:p>
            <a:pPr marL="285750" indent="-285750">
              <a:buFont typeface="Arial" panose="020B0604020202020204" pitchFamily="34" charset="0"/>
              <a:buChar char="•"/>
            </a:pPr>
            <a:r>
              <a:rPr lang="ar-SA" sz="1800" dirty="0"/>
              <a:t>يتعين على أعضاء مجلس الإدارة والمسؤول التنفيذي وغيرهم من الموظفين والمتطوعين الإفصاحعن أية وظيفة أو مصلحة مالية أو حصة ملكية تخص أي من أفراد أسرهم (الوالدانوالزوجة/الزوجات/الزوج والأبناء/البنات) في أية جمعيات أو مؤسسات ربحية تتعامل مع الجمعية أو تسعى للتعامل معها.</a:t>
            </a:r>
          </a:p>
          <a:p>
            <a:pPr marL="285750" indent="-285750">
              <a:buFont typeface="Arial" panose="020B0604020202020204" pitchFamily="34" charset="0"/>
              <a:buChar char="•"/>
            </a:pPr>
            <a:r>
              <a:rPr lang="ar-SA" sz="1800" dirty="0"/>
              <a:t>يتعين على كل أعضاء مجلس الإدارة والمسؤولين التنفيذي وغيرهم من الموظفين والمتطوعين الإفصاح للجمعية والحصول على موافقتها على أية حالة يمكن أن تنطوي على تعارض محظور في المصالح</a:t>
            </a:r>
            <a:r>
              <a:rPr lang="ar-SA" dirty="0"/>
              <a:t>،</a:t>
            </a:r>
            <a:r>
              <a:rPr lang="ar-SA" sz="1800" dirty="0"/>
              <a:t> وتخضع جميع هذه الحالات للمراجعة والتقييم من قبل مجلس إدارة الجمعية واتخاذ القرارفي ذلك، عند انتقال الموظف إلى وظيفة رئاسية في الجمعية أو إلى وظيفة في إدارة أخرى أو غيرذلك من الوظائف التي ربما تنطوي على تعارض في المصالح؛ ربما يتعين على الموظف إعادة تعبئة نموذج تعارض المصالح وأخلاقيات العمل وبيان الإفصاح في غضون٣٠ يوما من تغيير الوظيفة. كماتقع على عاتق الرئيس المباشر للموظف مسؤولية التأكد من قيام الموظف بتعبئة استمارة الإفصاح على نحو تام.</a:t>
            </a:r>
          </a:p>
          <a:p>
            <a:r>
              <a:rPr lang="ar-SA" dirty="0"/>
              <a:t>٦-٢ </a:t>
            </a:r>
            <a:r>
              <a:rPr lang="ar-SA" sz="1800" dirty="0"/>
              <a:t>يعرّض التقصير في الإفصاح عن هذه المصالح والحصول على موافقة الجمعية عليها المسؤول التنفيذي وغيره من الموظفين والمتطوعين للإجراءات التأديبية طبقا لنظام العمل والتنمية الاجتماعية في المملكة العربية السعودية واللائحة الأساسية في الجمعية.</a:t>
            </a:r>
          </a:p>
          <a:p>
            <a:endParaRPr lang="ar-SA" dirty="0"/>
          </a:p>
        </p:txBody>
      </p:sp>
    </p:spTree>
    <p:extLst>
      <p:ext uri="{BB962C8B-B14F-4D97-AF65-F5344CB8AC3E}">
        <p14:creationId xmlns:p14="http://schemas.microsoft.com/office/powerpoint/2010/main" val="3063257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مربع نص 7">
            <a:extLst>
              <a:ext uri="{FF2B5EF4-FFF2-40B4-BE49-F238E27FC236}">
                <a16:creationId xmlns:a16="http://schemas.microsoft.com/office/drawing/2014/main" id="{9C5F5C3B-7B3C-46E6-08A5-3BD32904011F}"/>
              </a:ext>
            </a:extLst>
          </p:cNvPr>
          <p:cNvSpPr txBox="1"/>
          <p:nvPr/>
        </p:nvSpPr>
        <p:spPr>
          <a:xfrm>
            <a:off x="138239" y="1116603"/>
            <a:ext cx="6581522" cy="7848302"/>
          </a:xfrm>
          <a:prstGeom prst="rect">
            <a:avLst/>
          </a:prstGeom>
          <a:noFill/>
        </p:spPr>
        <p:txBody>
          <a:bodyPr wrap="square">
            <a:spAutoFit/>
          </a:bodyPr>
          <a:lstStyle/>
          <a:p>
            <a:r>
              <a:rPr lang="ar-SA" sz="1800" b="1" dirty="0"/>
              <a:t>٧ تقارير تعارض المصالح</a:t>
            </a:r>
          </a:p>
          <a:p>
            <a:endParaRPr lang="ar-SA" dirty="0"/>
          </a:p>
          <a:p>
            <a:r>
              <a:rPr lang="ar-SA" sz="1800" dirty="0"/>
              <a:t>‎٧-١‏ تودع جميع نماذج إفصاح أعضاء مجلس الإدارة لدى الإدارة التنفيذية.</a:t>
            </a:r>
          </a:p>
          <a:p>
            <a:r>
              <a:rPr lang="ar-SA" sz="1800" dirty="0"/>
              <a:t>‎٧-٢ تودع جميع نماذج إفصاح موظفي أو متطوعي الجمعية لدى الإدارة التنفيذية.</a:t>
            </a:r>
          </a:p>
          <a:p>
            <a:r>
              <a:rPr lang="ar-SA" sz="1800" dirty="0"/>
              <a:t>‎٧-٣‏ يُقدم مراجع حسابات الجمعية الخارجي تقريراً خاصاً بالأعمال والعقود المبرمة لصالح الجمعية والتي تنطوي على مصلحة مباشرة أو غير مباشرة لعضو المجلس؛ حال طلب رئيس مجلس الإدارة؛ ويُضمن ذلك مع تقريره السنوي لأداء الجمعية الذي يقدمه للجمعية العمومية.</a:t>
            </a:r>
          </a:p>
          <a:p>
            <a:endParaRPr lang="ar-SA" sz="1800" dirty="0"/>
          </a:p>
          <a:p>
            <a:r>
              <a:rPr lang="ar-SA" sz="1800" dirty="0"/>
              <a:t>‏٧-٤ تُصدر الإدارة المخولة بالمراجعة الداخلية تقريراً سنوياً يُعرض على مجلس الإدارة يُوضّح تفاصيل الأعمال أو العقود التي انطوت على مصلحة لموظفي الجمعية وفقاً لنماذج الإفصاح المودعة لديها.</a:t>
            </a:r>
          </a:p>
          <a:p>
            <a:r>
              <a:rPr lang="ar-SA" sz="1800" dirty="0"/>
              <a:t>حيث إنّ هذه السياسة تُعد جزءاً لا يتجزأ من الوثائق التي تربط الجمعية بالأشخاص العاملين لصالحها؛ فإنه لايجوز مخالفةً أحكامها والالتزامات الواردة بها.</a:t>
            </a:r>
          </a:p>
          <a:p>
            <a:endParaRPr lang="ar-SA" dirty="0"/>
          </a:p>
          <a:p>
            <a:r>
              <a:rPr lang="ar-SA" sz="1800" dirty="0"/>
              <a:t>٨ تعهد وإقرار</a:t>
            </a:r>
          </a:p>
          <a:p>
            <a:endParaRPr lang="ar-SA" dirty="0"/>
          </a:p>
          <a:p>
            <a:r>
              <a:rPr lang="ar-SA" sz="1800" dirty="0"/>
              <a:t>أقر وأتعهد أنا _____________________وبصفتي _____________</a:t>
            </a:r>
          </a:p>
          <a:p>
            <a:r>
              <a:rPr lang="ar-SA" sz="1800" dirty="0"/>
              <a:t>بأنني قد اطلعت على سياسة تعارض المصالح الخاصة ب "اسم الجمعية" وبناء عليه أوافق وأقر وألتزم بمافيها وأتعهد بعدم الحصول على أي مكاسب أو أرباح شخصية بطريقة مباشرة أو مباشرة مستفيدا من موقعي كعضو مجلس إدارة أو موظف في الجمعية وبعدم استخدام أي معلومات تخص الجمعية أو أصولها أومواردها لأغراضي الشخصية</a:t>
            </a:r>
          </a:p>
          <a:p>
            <a:r>
              <a:rPr lang="ar-SA" sz="1800" dirty="0"/>
              <a:t> أو أقاربي أو أصدقائي أو استغلالها لأي منفعة أخرى.</a:t>
            </a:r>
          </a:p>
          <a:p>
            <a:endParaRPr lang="ar-SA" dirty="0"/>
          </a:p>
          <a:p>
            <a:r>
              <a:rPr lang="ar-SA" sz="1800" dirty="0"/>
              <a:t>التوقيع.....................................</a:t>
            </a:r>
          </a:p>
          <a:p>
            <a:r>
              <a:rPr lang="ar-SA" dirty="0"/>
              <a:t>التاريخ........./...../..........هـ</a:t>
            </a:r>
          </a:p>
          <a:p>
            <a:r>
              <a:rPr lang="ar-SA" sz="1800" dirty="0"/>
              <a:t>الموافق........./...../..........م</a:t>
            </a:r>
          </a:p>
          <a:p>
            <a:endParaRPr lang="ar-SA" dirty="0"/>
          </a:p>
        </p:txBody>
      </p:sp>
    </p:spTree>
    <p:extLst>
      <p:ext uri="{BB962C8B-B14F-4D97-AF65-F5344CB8AC3E}">
        <p14:creationId xmlns:p14="http://schemas.microsoft.com/office/powerpoint/2010/main" val="1720020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t="-1000" b="-1000"/>
          </a:stretch>
        </a:blipFill>
        <a:effectLst/>
      </p:bgPr>
    </p:bg>
    <p:spTree>
      <p:nvGrpSpPr>
        <p:cNvPr id="1" name=""/>
        <p:cNvGrpSpPr/>
        <p:nvPr/>
      </p:nvGrpSpPr>
      <p:grpSpPr>
        <a:xfrm>
          <a:off x="0" y="0"/>
          <a:ext cx="0" cy="0"/>
          <a:chOff x="0" y="0"/>
          <a:chExt cx="0" cy="0"/>
        </a:xfrm>
      </p:grpSpPr>
      <p:sp>
        <p:nvSpPr>
          <p:cNvPr id="8" name="مربع نص 7">
            <a:extLst>
              <a:ext uri="{FF2B5EF4-FFF2-40B4-BE49-F238E27FC236}">
                <a16:creationId xmlns:a16="http://schemas.microsoft.com/office/drawing/2014/main" id="{9C5F5C3B-7B3C-46E6-08A5-3BD32904011F}"/>
              </a:ext>
            </a:extLst>
          </p:cNvPr>
          <p:cNvSpPr txBox="1"/>
          <p:nvPr/>
        </p:nvSpPr>
        <p:spPr>
          <a:xfrm>
            <a:off x="138239" y="1071648"/>
            <a:ext cx="6581522" cy="3631763"/>
          </a:xfrm>
          <a:prstGeom prst="rect">
            <a:avLst/>
          </a:prstGeom>
          <a:noFill/>
        </p:spPr>
        <p:txBody>
          <a:bodyPr wrap="square">
            <a:spAutoFit/>
          </a:bodyPr>
          <a:lstStyle/>
          <a:p>
            <a:pPr algn="ctr"/>
            <a:r>
              <a:rPr lang="ar-SA" b="1" dirty="0"/>
              <a:t>ملحق (١): نموذج إفصاح مصلحة </a:t>
            </a:r>
          </a:p>
          <a:p>
            <a:pPr algn="ctr"/>
            <a:endParaRPr lang="ar-SA" b="1" dirty="0"/>
          </a:p>
          <a:p>
            <a:r>
              <a:rPr lang="ar-SA" b="1" dirty="0"/>
              <a:t>هل تملك أي مصلحة ماليةٌ في أيّ جمعية أو مؤسسة ربحية تتعامل مع الجمعية؟</a:t>
            </a:r>
          </a:p>
          <a:p>
            <a:r>
              <a:rPr lang="ar-SA" b="1" dirty="0"/>
              <a:t>نعم</a:t>
            </a:r>
          </a:p>
          <a:p>
            <a:r>
              <a:rPr lang="ar-SA" b="1" dirty="0"/>
              <a:t>لا</a:t>
            </a:r>
          </a:p>
          <a:p>
            <a:r>
              <a:rPr lang="ar-SA" sz="1600" b="1" dirty="0"/>
              <a:t>هل يملك أي فرد من أفراد عائلتك أي مصلحة مالية في أي جمعية أو مؤسسة ربحية تتعامل مع الجمعية؟</a:t>
            </a:r>
            <a:endParaRPr lang="ar-SA" b="1" dirty="0"/>
          </a:p>
          <a:p>
            <a:r>
              <a:rPr lang="ar-SA" b="1" dirty="0"/>
              <a:t>نعم</a:t>
            </a:r>
          </a:p>
          <a:p>
            <a:r>
              <a:rPr lang="ar-SA" b="1" dirty="0"/>
              <a:t>لا</a:t>
            </a:r>
          </a:p>
          <a:p>
            <a:r>
              <a:rPr lang="ar-SA" b="1" dirty="0"/>
              <a:t>في حالة الإجابة بنعم على أي من الأسئلة السابقة؛ فأنه يجب عليك الإفصاح عن التفاصيل الخاصة بتملك أي عمل تجاري أو وجود مصلحة مالية في أيّ أعمال تجارية من قبلك أو من قبل أي من أفراد عائلتك.</a:t>
            </a:r>
          </a:p>
          <a:p>
            <a:endParaRPr lang="ar-SA" b="1" dirty="0"/>
          </a:p>
        </p:txBody>
      </p:sp>
      <p:pic>
        <p:nvPicPr>
          <p:cNvPr id="2" name="صورة 2">
            <a:extLst>
              <a:ext uri="{FF2B5EF4-FFF2-40B4-BE49-F238E27FC236}">
                <a16:creationId xmlns:a16="http://schemas.microsoft.com/office/drawing/2014/main" id="{E15EBDEB-C860-E6BC-A11D-D31C986E7E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17438"/>
            <a:ext cx="6862723" cy="1921858"/>
          </a:xfrm>
          <a:prstGeom prst="rect">
            <a:avLst/>
          </a:prstGeom>
        </p:spPr>
      </p:pic>
      <p:sp>
        <p:nvSpPr>
          <p:cNvPr id="4" name="مربع نص 3">
            <a:extLst>
              <a:ext uri="{FF2B5EF4-FFF2-40B4-BE49-F238E27FC236}">
                <a16:creationId xmlns:a16="http://schemas.microsoft.com/office/drawing/2014/main" id="{D99BD67E-83A8-D210-A77F-7488A05477C5}"/>
              </a:ext>
            </a:extLst>
          </p:cNvPr>
          <p:cNvSpPr txBox="1"/>
          <p:nvPr/>
        </p:nvSpPr>
        <p:spPr>
          <a:xfrm>
            <a:off x="138239" y="6193190"/>
            <a:ext cx="6522518" cy="2585323"/>
          </a:xfrm>
          <a:prstGeom prst="rect">
            <a:avLst/>
          </a:prstGeom>
          <a:noFill/>
        </p:spPr>
        <p:txBody>
          <a:bodyPr wrap="square">
            <a:spAutoFit/>
          </a:bodyPr>
          <a:lstStyle/>
          <a:p>
            <a:r>
              <a:rPr lang="ar-SA" dirty="0"/>
              <a:t>هل تتقلد منصبًا (مثل منصب عضو في مجلس إدارة أو لجنة أو أي جهة أخرى) أو تشارك في أعمال أو أنشطةأو لديك عضوية لدى أي جهة أخرى غير الجمعية؟</a:t>
            </a:r>
          </a:p>
          <a:p>
            <a:r>
              <a:rPr lang="ar-SA" dirty="0"/>
              <a:t>نعم</a:t>
            </a:r>
          </a:p>
          <a:p>
            <a:r>
              <a:rPr lang="ar-SA" dirty="0"/>
              <a:t>لا</a:t>
            </a:r>
          </a:p>
          <a:p>
            <a:r>
              <a:rPr lang="ar-SA" dirty="0"/>
              <a:t>هل يتقلد أي من أفراد أسرتك (الوالدان/الزوجة/الزوجات/الزوج/الأبناء والبنات)منصباً (مثل منصب عضو في مجلس إدارة أو لجنة أو أي جهة أخرى) أو يشارك في أعمال أو أنشطة أو لديه عضوية في أي جهة أخرى غيرالجمعية؟</a:t>
            </a:r>
          </a:p>
          <a:p>
            <a:r>
              <a:rPr lang="ar-SA" dirty="0"/>
              <a:t>نعم</a:t>
            </a:r>
          </a:p>
          <a:p>
            <a:r>
              <a:rPr lang="ar-SA" dirty="0"/>
              <a:t>لا</a:t>
            </a:r>
          </a:p>
        </p:txBody>
      </p:sp>
    </p:spTree>
    <p:extLst>
      <p:ext uri="{BB962C8B-B14F-4D97-AF65-F5344CB8AC3E}">
        <p14:creationId xmlns:p14="http://schemas.microsoft.com/office/powerpoint/2010/main" val="847276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t="-1000" b="-1000"/>
          </a:stretch>
        </a:blipFill>
        <a:effectLst/>
      </p:bgPr>
    </p:bg>
    <p:spTree>
      <p:nvGrpSpPr>
        <p:cNvPr id="1" name=""/>
        <p:cNvGrpSpPr/>
        <p:nvPr/>
      </p:nvGrpSpPr>
      <p:grpSpPr>
        <a:xfrm>
          <a:off x="0" y="0"/>
          <a:ext cx="0" cy="0"/>
          <a:chOff x="0" y="0"/>
          <a:chExt cx="0" cy="0"/>
        </a:xfrm>
      </p:grpSpPr>
      <p:sp>
        <p:nvSpPr>
          <p:cNvPr id="8" name="مربع نص 7">
            <a:extLst>
              <a:ext uri="{FF2B5EF4-FFF2-40B4-BE49-F238E27FC236}">
                <a16:creationId xmlns:a16="http://schemas.microsoft.com/office/drawing/2014/main" id="{9C5F5C3B-7B3C-46E6-08A5-3BD32904011F}"/>
              </a:ext>
            </a:extLst>
          </p:cNvPr>
          <p:cNvSpPr txBox="1"/>
          <p:nvPr/>
        </p:nvSpPr>
        <p:spPr>
          <a:xfrm>
            <a:off x="138239" y="1015453"/>
            <a:ext cx="6719761" cy="923330"/>
          </a:xfrm>
          <a:prstGeom prst="rect">
            <a:avLst/>
          </a:prstGeom>
          <a:noFill/>
        </p:spPr>
        <p:txBody>
          <a:bodyPr wrap="square">
            <a:spAutoFit/>
          </a:bodyPr>
          <a:lstStyle/>
          <a:p>
            <a:pPr algn="ctr"/>
            <a:r>
              <a:rPr lang="ar-SA" dirty="0"/>
              <a:t>‏</a:t>
            </a:r>
            <a:r>
              <a:rPr lang="ar-SA" b="1" dirty="0"/>
              <a:t>في حالة الإجابة بنعم على أي من الأسئلة السابقة فأنه يجب عليك الإفصاح عن التفاصيل الخاصة بشغل أي منصب أو المشاركة في أيّ أعمال خارجية </a:t>
            </a:r>
          </a:p>
          <a:p>
            <a:pPr algn="ctr"/>
            <a:r>
              <a:rPr lang="ar-SA" b="1" dirty="0"/>
              <a:t>(مع شركاء الجمعية الحكومة أو القطاع الخاص) من قبلك أومن قبل أيّ من أفراد عائلتك.</a:t>
            </a:r>
          </a:p>
        </p:txBody>
      </p:sp>
      <p:pic>
        <p:nvPicPr>
          <p:cNvPr id="2" name="صورة 2">
            <a:extLst>
              <a:ext uri="{FF2B5EF4-FFF2-40B4-BE49-F238E27FC236}">
                <a16:creationId xmlns:a16="http://schemas.microsoft.com/office/drawing/2014/main" id="{C37A3B21-AECC-9133-F0AD-1CF12E4588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19" y="2046109"/>
            <a:ext cx="6719761" cy="1047445"/>
          </a:xfrm>
          <a:prstGeom prst="rect">
            <a:avLst/>
          </a:prstGeom>
        </p:spPr>
      </p:pic>
      <p:sp>
        <p:nvSpPr>
          <p:cNvPr id="4" name="مربع نص 3">
            <a:extLst>
              <a:ext uri="{FF2B5EF4-FFF2-40B4-BE49-F238E27FC236}">
                <a16:creationId xmlns:a16="http://schemas.microsoft.com/office/drawing/2014/main" id="{5634CB4C-D903-65CC-1010-C0CFCD205CEF}"/>
              </a:ext>
            </a:extLst>
          </p:cNvPr>
          <p:cNvSpPr txBox="1"/>
          <p:nvPr/>
        </p:nvSpPr>
        <p:spPr>
          <a:xfrm>
            <a:off x="-103961" y="3200880"/>
            <a:ext cx="6892841" cy="2031325"/>
          </a:xfrm>
          <a:prstGeom prst="rect">
            <a:avLst/>
          </a:prstGeom>
          <a:noFill/>
        </p:spPr>
        <p:txBody>
          <a:bodyPr wrap="square">
            <a:spAutoFit/>
          </a:bodyPr>
          <a:lstStyle/>
          <a:p>
            <a:r>
              <a:rPr lang="ar-SA" b="1" dirty="0"/>
              <a:t>هل قدمت لك أو لأي أحد من أفراد عائلتك هدية أو أكثر من جهة خارج الجمعية ولها صلة حالية أو مستقبلية بالجمعية سواء قبلتها أم لم تقبلها؟</a:t>
            </a:r>
          </a:p>
          <a:p>
            <a:r>
              <a:rPr lang="ar-SA" b="1" dirty="0"/>
              <a:t>نعم</a:t>
            </a:r>
          </a:p>
          <a:p>
            <a:r>
              <a:rPr lang="ar-SA" b="1" dirty="0"/>
              <a:t>لا</a:t>
            </a:r>
          </a:p>
          <a:p>
            <a:endParaRPr lang="ar-SA" b="1" dirty="0"/>
          </a:p>
          <a:p>
            <a:r>
              <a:rPr lang="ar-SA" b="1" dirty="0"/>
              <a:t>في حالة الإجابة بنعم على السؤال السابق. فإنه يجب عليك الإفصاح عن تفاصيل الهدية عند قبولها من قبلك أومن قبل أيّ من أفراد عائلتك.</a:t>
            </a:r>
          </a:p>
        </p:txBody>
      </p:sp>
      <p:pic>
        <p:nvPicPr>
          <p:cNvPr id="5" name="صورة 5">
            <a:extLst>
              <a:ext uri="{FF2B5EF4-FFF2-40B4-BE49-F238E27FC236}">
                <a16:creationId xmlns:a16="http://schemas.microsoft.com/office/drawing/2014/main" id="{D1846754-F3FC-9F38-CF87-3713D6FF674D}"/>
              </a:ext>
            </a:extLst>
          </p:cNvPr>
          <p:cNvPicPr>
            <a:picLocks noChangeAspect="1"/>
          </p:cNvPicPr>
          <p:nvPr/>
        </p:nvPicPr>
        <p:blipFill rotWithShape="1">
          <a:blip r:embed="rId4">
            <a:extLst>
              <a:ext uri="{28A0092B-C50C-407E-A947-70E740481C1C}">
                <a14:useLocalDpi xmlns:a14="http://schemas.microsoft.com/office/drawing/2010/main" val="0"/>
              </a:ext>
            </a:extLst>
          </a:blip>
          <a:srcRect r="1008" b="5335"/>
          <a:stretch/>
        </p:blipFill>
        <p:spPr>
          <a:xfrm>
            <a:off x="0" y="5232205"/>
            <a:ext cx="6858000" cy="1883613"/>
          </a:xfrm>
          <a:prstGeom prst="rect">
            <a:avLst/>
          </a:prstGeom>
        </p:spPr>
      </p:pic>
      <p:sp>
        <p:nvSpPr>
          <p:cNvPr id="7" name="مربع نص 6">
            <a:extLst>
              <a:ext uri="{FF2B5EF4-FFF2-40B4-BE49-F238E27FC236}">
                <a16:creationId xmlns:a16="http://schemas.microsoft.com/office/drawing/2014/main" id="{53C27531-FBD4-C221-1444-DD7937609CAA}"/>
              </a:ext>
            </a:extLst>
          </p:cNvPr>
          <p:cNvSpPr txBox="1"/>
          <p:nvPr/>
        </p:nvSpPr>
        <p:spPr>
          <a:xfrm>
            <a:off x="-103961" y="6958297"/>
            <a:ext cx="6857999" cy="1754326"/>
          </a:xfrm>
          <a:prstGeom prst="rect">
            <a:avLst/>
          </a:prstGeom>
          <a:noFill/>
        </p:spPr>
        <p:txBody>
          <a:bodyPr wrap="square">
            <a:spAutoFit/>
          </a:bodyPr>
          <a:lstStyle/>
          <a:p>
            <a:r>
              <a:rPr lang="ar-SA" b="1" dirty="0"/>
              <a:t>أقر أنا الموقع أدناه أنا جميع المعلومات أعلاه محدثة وصحيحة ومتماشية مع سياسة تعارض المصالح المعتمدة من الجمعية.</a:t>
            </a:r>
          </a:p>
          <a:p>
            <a:endParaRPr lang="ar-SA" b="1" dirty="0"/>
          </a:p>
          <a:p>
            <a:r>
              <a:rPr lang="ar-SA" b="1" dirty="0"/>
              <a:t>الاسم:</a:t>
            </a:r>
          </a:p>
          <a:p>
            <a:r>
              <a:rPr lang="ar-SA" b="1" dirty="0"/>
              <a:t>المسمى الوظيفي:</a:t>
            </a:r>
          </a:p>
          <a:p>
            <a:r>
              <a:rPr lang="ar-SA" b="1" dirty="0"/>
              <a:t>التوقيع:</a:t>
            </a:r>
          </a:p>
        </p:txBody>
      </p:sp>
    </p:spTree>
    <p:extLst>
      <p:ext uri="{BB962C8B-B14F-4D97-AF65-F5344CB8AC3E}">
        <p14:creationId xmlns:p14="http://schemas.microsoft.com/office/powerpoint/2010/main" val="285933160"/>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عرض على الشاشة (4:3)</PresentationFormat>
  <Slides>10</Slides>
  <Notes>0</Notes>
  <HiddenSlides>0</HiddenSlides>
  <ScaleCrop>false</ScaleCrop>
  <HeadingPairs>
    <vt:vector size="4" baseType="variant">
      <vt:variant>
        <vt:lpstr>نسق</vt:lpstr>
      </vt:variant>
      <vt:variant>
        <vt:i4>1</vt:i4>
      </vt:variant>
      <vt:variant>
        <vt:lpstr>عناوين الشرائح</vt:lpstr>
      </vt:variant>
      <vt:variant>
        <vt:i4>10</vt:i4>
      </vt:variant>
    </vt:vector>
  </HeadingPairs>
  <TitlesOfParts>
    <vt:vector size="11" baseType="lpstr">
      <vt:lpstr>نسق Office</vt:lpstr>
      <vt:lpstr>نموذج سياسة   تعارض المصالح للجمعيات الأهلية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نموذج سياسة تعارض  المصالح للجمعيات الأهلية</dc:title>
  <dc:creator>اصايل سامي بن عبدالله المسفر</dc:creator>
  <cp:lastModifiedBy>اصايل سامي بن عبدالله المسفر</cp:lastModifiedBy>
  <cp:revision>4</cp:revision>
  <dcterms:created xsi:type="dcterms:W3CDTF">2023-08-02T00:18:25Z</dcterms:created>
  <dcterms:modified xsi:type="dcterms:W3CDTF">2023-08-04T21:16:27Z</dcterms:modified>
</cp:coreProperties>
</file>