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</p:sldIdLst>
  <p:sldSz cx="6858000" cy="9144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FFE5B6D-7435-321C-BF09-EBD0ABF8BE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1496484"/>
            <a:ext cx="5143500" cy="3183467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D92B5854-61A0-D2E1-68AB-6203093FCB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DD6A1ED-099C-40E8-850C-0C9CE10D7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33EEE-BEBC-B64F-85EB-602B0ECC86F0}" type="datetimeFigureOut">
              <a:rPr lang="ar-SA" smtClean="0"/>
              <a:t>18 محرم، 1445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D1F9165-661A-9BA8-3612-5D80C17E0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6847AB7-CDD6-2071-A7C3-BB8C21F40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043ED-3787-3844-B99E-3327291966F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35422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A968847-A239-F7CE-7028-6EA772A7E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BAE6C06-250A-EB9A-A5C1-0CBAF97987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5261A9F-5A63-B458-3666-93A303BA4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33EEE-BEBC-B64F-85EB-602B0ECC86F0}" type="datetimeFigureOut">
              <a:rPr lang="ar-SA" smtClean="0"/>
              <a:t>18 محرم، 1445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5122B9D-62E2-5156-790D-8956169E6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DBB3275-9FE4-3157-F947-F46D6D5FD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043ED-3787-3844-B99E-3327291966F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11094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06653B3C-D4A7-ACC3-50DA-7C999D50D0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7757" y="486833"/>
            <a:ext cx="1478756" cy="7749117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47B5AFF1-28AB-5CF2-6D5E-51FFB0A4F7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8" y="486833"/>
            <a:ext cx="4350544" cy="7749117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E25EDBF-BA4D-D951-ED3D-2DC69B130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33EEE-BEBC-B64F-85EB-602B0ECC86F0}" type="datetimeFigureOut">
              <a:rPr lang="ar-SA" smtClean="0"/>
              <a:t>18 محرم، 1445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87FFE6B-5ACF-392E-076F-D62BE00E9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80B8355-8CC6-DD69-93DF-10ED7328B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043ED-3787-3844-B99E-3327291966F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82275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A3487B1-CF44-3217-6CE9-00B59B6E59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1201D8E-C8A8-2D19-825D-2C05C7AFFC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2861038-74EF-DAFA-2BBD-A5FA8C7E1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33EEE-BEBC-B64F-85EB-602B0ECC86F0}" type="datetimeFigureOut">
              <a:rPr lang="ar-SA" smtClean="0"/>
              <a:t>18 محرم، 1445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9ACA33C-92D6-9A29-354F-8AB8F0EB6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FC5DFA6-31A8-A95D-EFA6-19AB65181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043ED-3787-3844-B99E-3327291966F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83237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2A04155-A9CA-4E82-9F10-128ABCAE7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15" y="2279652"/>
            <a:ext cx="5915025" cy="3803649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01CC3A5-7CDB-50F0-F401-65D5743EA2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7915" y="6119286"/>
            <a:ext cx="5915025" cy="2000249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C9357EC-C5FD-D93E-828F-8922417A1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33EEE-BEBC-B64F-85EB-602B0ECC86F0}" type="datetimeFigureOut">
              <a:rPr lang="ar-SA" smtClean="0"/>
              <a:t>18 محرم، 1445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EF09560-E17D-5390-9007-2916C7305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9FFD86B-B22C-990B-9A2E-ED1FE971C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043ED-3787-3844-B99E-3327291966F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87364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CF55979-EE39-EC97-EF20-789BC2B46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D4DE717-61CB-09FD-6C54-7D0FADC577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85AC4179-D072-47BF-DEA9-E9F912F140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377634A-FDDA-EE05-27EA-4E90A5A4A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33EEE-BEBC-B64F-85EB-602B0ECC86F0}" type="datetimeFigureOut">
              <a:rPr lang="ar-SA" smtClean="0"/>
              <a:t>18 محرم، 1445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707C2552-ADD2-4382-9773-58E229B6F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4B2BDDA2-D272-9EB5-7F2D-423DC1343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043ED-3787-3844-B99E-3327291966F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97048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BEA1F34-2F3C-6E51-3546-3745D6C01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486835"/>
            <a:ext cx="5915025" cy="1767417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871CFD3-4255-4D29-92B2-4CDC826980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21EFCAB0-A2B6-5F29-7C00-3D471CE327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4828F77D-CB0F-E9CD-03DF-8E9DB30675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F8E39378-C741-7921-E5E3-D90C9FA5B1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45E10AD5-406D-1A51-1CF5-7E83A7E88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33EEE-BEBC-B64F-85EB-602B0ECC86F0}" type="datetimeFigureOut">
              <a:rPr lang="ar-SA" smtClean="0"/>
              <a:t>18 محرم، 1445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7342EFFF-0425-AFAD-5D8E-C8EE76031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C8B131A8-B2EA-72C4-DB9E-199F3A4B6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043ED-3787-3844-B99E-3327291966F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55938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185EF8A-75F0-BF39-DD63-A21668674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A522F82B-CABD-9701-9E55-D1A3088B3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33EEE-BEBC-B64F-85EB-602B0ECC86F0}" type="datetimeFigureOut">
              <a:rPr lang="ar-SA" smtClean="0"/>
              <a:t>18 محرم، 1445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DDADA0A7-34E8-F7A0-BD0C-97477BED7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016E81D8-8729-5436-D88E-8037A83C0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043ED-3787-3844-B99E-3327291966F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71901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5EEB9C51-9AEE-A178-99F9-26A36A183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33EEE-BEBC-B64F-85EB-602B0ECC86F0}" type="datetimeFigureOut">
              <a:rPr lang="ar-SA" smtClean="0"/>
              <a:t>18 محرم، 1445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DC87089F-58BF-4367-D374-492BC1568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C6E19E15-2708-1140-97D1-85D393AD4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043ED-3787-3844-B99E-3327291966F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78863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861633D-49FD-113D-1985-22B20B155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B283158-FFD3-0670-9EA5-12F820BE96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5543" y="1316568"/>
            <a:ext cx="3471863" cy="6498167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6C81899A-B407-093F-3445-1046AA483F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0C88483-1DCD-B210-4C03-668C486EC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33EEE-BEBC-B64F-85EB-602B0ECC86F0}" type="datetimeFigureOut">
              <a:rPr lang="ar-SA" smtClean="0"/>
              <a:t>18 محرم، 1445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87C909F8-37B2-C384-E472-2733B5B73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4EDD73E-F022-5B0B-92B5-D9F148FAE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043ED-3787-3844-B99E-3327291966F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30744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0F178F8-EECA-B358-3B0C-F48B90314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88795C83-95F2-240E-3923-4D84DABDAA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5543" y="1316568"/>
            <a:ext cx="3471863" cy="6498167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D988684-C840-E046-F257-FC734E3233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8ACC48AC-D4D1-4987-3667-D1C4A79F0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33EEE-BEBC-B64F-85EB-602B0ECC86F0}" type="datetimeFigureOut">
              <a:rPr lang="ar-SA" smtClean="0"/>
              <a:t>18 محرم، 1445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773E31D-8101-431F-5256-2E638B946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AA5E779-F90D-399B-B6D1-02D12D7E1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043ED-3787-3844-B99E-3327291966F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47199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1FC78597-24C5-86FA-625D-795681E2A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486835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C0612700-D7F7-B0F7-0A6F-D70E3E3520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6D66DD3-9EDC-BB6D-ADC8-2E031C672F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33EEE-BEBC-B64F-85EB-602B0ECC86F0}" type="datetimeFigureOut">
              <a:rPr lang="ar-SA" smtClean="0"/>
              <a:t>18 محرم، 1445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E69EC72-051D-0582-1369-F755E5D91B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9B7462C-9E1B-2BCE-5168-DEF040C22D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1487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043ED-3787-3844-B99E-3327291966F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3719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F97EEE5B-F547-C524-FBC0-60AA607882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2184"/>
            <a:ext cx="6858000" cy="7008964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279A5E4F-BC36-2418-7576-1E03936D0963}"/>
              </a:ext>
            </a:extLst>
          </p:cNvPr>
          <p:cNvSpPr txBox="1"/>
          <p:nvPr/>
        </p:nvSpPr>
        <p:spPr>
          <a:xfrm>
            <a:off x="1713770" y="4387334"/>
            <a:ext cx="34304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ar-SA" b="0" i="0" u="none" strike="noStrike" dirty="0">
              <a:solidFill>
                <a:srgbClr val="000000"/>
              </a:solidFill>
              <a:effectLst/>
            </a:endParaRPr>
          </a:p>
        </p:txBody>
      </p:sp>
      <p:pic>
        <p:nvPicPr>
          <p:cNvPr id="6" name="صورة 6">
            <a:extLst>
              <a:ext uri="{FF2B5EF4-FFF2-40B4-BE49-F238E27FC236}">
                <a16:creationId xmlns:a16="http://schemas.microsoft.com/office/drawing/2014/main" id="{0C929170-0CB3-E03E-E276-DD81064FD0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958" y="117228"/>
            <a:ext cx="1208397" cy="1095110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A910A513-0142-AFCF-C9DF-C1767F297402}"/>
              </a:ext>
            </a:extLst>
          </p:cNvPr>
          <p:cNvSpPr txBox="1"/>
          <p:nvPr/>
        </p:nvSpPr>
        <p:spPr>
          <a:xfrm>
            <a:off x="458513" y="4796512"/>
            <a:ext cx="5940973" cy="150810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solidFill>
                  <a:schemeClr val="bg1"/>
                </a:solidFill>
              </a:rPr>
              <a:t>سياسة الآستثمار </a:t>
            </a:r>
          </a:p>
          <a:p>
            <a:pPr algn="ctr"/>
            <a:r>
              <a:rPr lang="ar-SA" sz="2800" b="1" dirty="0">
                <a:solidFill>
                  <a:schemeClr val="bg1"/>
                </a:solidFill>
              </a:rPr>
              <a:t>لجمعية البيئة الخضراء </a:t>
            </a:r>
          </a:p>
          <a:p>
            <a:pPr algn="ctr"/>
            <a:r>
              <a:rPr lang="ar-SA" b="1" dirty="0">
                <a:solidFill>
                  <a:schemeClr val="bg1"/>
                </a:solidFill>
              </a:rPr>
              <a:t>المعتمدة في يوم /    /١٤٤٤ الموافق /    / ٢٠٢٣ </a:t>
            </a:r>
          </a:p>
          <a:p>
            <a:pPr algn="ctr"/>
            <a:r>
              <a:rPr lang="ar-SA" b="1" dirty="0">
                <a:solidFill>
                  <a:schemeClr val="bg1"/>
                </a:solidFill>
              </a:rPr>
              <a:t> من قبل مجلس الآدارة</a:t>
            </a:r>
          </a:p>
        </p:txBody>
      </p:sp>
    </p:spTree>
    <p:extLst>
      <p:ext uri="{BB962C8B-B14F-4D97-AF65-F5344CB8AC3E}">
        <p14:creationId xmlns:p14="http://schemas.microsoft.com/office/powerpoint/2010/main" val="33925085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6">
            <a:extLst>
              <a:ext uri="{FF2B5EF4-FFF2-40B4-BE49-F238E27FC236}">
                <a16:creationId xmlns:a16="http://schemas.microsoft.com/office/drawing/2014/main" id="{BB09E388-8789-EA99-9106-543E5F609F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132" y="51264"/>
            <a:ext cx="1135410" cy="1028966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5BF75486-FC4E-0152-75A8-8D4A5DD02E93}"/>
              </a:ext>
            </a:extLst>
          </p:cNvPr>
          <p:cNvSpPr txBox="1"/>
          <p:nvPr/>
        </p:nvSpPr>
        <p:spPr>
          <a:xfrm>
            <a:off x="2259780" y="1250963"/>
            <a:ext cx="214206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400" b="1" dirty="0">
                <a:solidFill>
                  <a:schemeClr val="accent6">
                    <a:lumMod val="75000"/>
                  </a:schemeClr>
                </a:solidFill>
              </a:rPr>
              <a:t>سياسة الاستثمار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C913AD18-C800-4F27-5B4C-F12721E35BCE}"/>
              </a:ext>
            </a:extLst>
          </p:cNvPr>
          <p:cNvSpPr txBox="1"/>
          <p:nvPr/>
        </p:nvSpPr>
        <p:spPr>
          <a:xfrm>
            <a:off x="233855" y="1894344"/>
            <a:ext cx="6434666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b="1" dirty="0"/>
              <a:t>تهدف هذه السياسة إلى استثمار أموال الجمعية، وتحقيق الاستدامة المالية لها، حسب ما ورد في الخطة الاستراتيجية للجمعية، عبر مجموعة من الآليات:</a:t>
            </a:r>
          </a:p>
          <a:p>
            <a:endParaRPr lang="ar-SA" b="1" dirty="0"/>
          </a:p>
          <a:p>
            <a:r>
              <a:rPr lang="ar-SA" dirty="0"/>
              <a:t>1-بقوم مجلس الإدارة بعمل خطة لاستثمار أموال الجمعية واقتراح مجالاته وإقرارها من الجمعية العمومية.</a:t>
            </a:r>
          </a:p>
          <a:p>
            <a:endParaRPr lang="ar-SA" dirty="0"/>
          </a:p>
          <a:p>
            <a:r>
              <a:rPr lang="ar-SA" dirty="0"/>
              <a:t>٢- تختص الجمعية العمومية العادية بالتصرف في أي من أصول الجمعية بالشراء أوالبيع وتفويض مجلس الإدارة ف إتمام ذلك.</a:t>
            </a:r>
          </a:p>
          <a:p>
            <a:endParaRPr lang="ar-SA" dirty="0"/>
          </a:p>
          <a:p>
            <a:r>
              <a:rPr lang="ar-SA" dirty="0"/>
              <a:t>٣- تقوم الجمعية العمومية بتفويض مجلس الإدارة في استثمار الفائض من أموال الجمعية أو إقامة المشروعات الاستثمارية.</a:t>
            </a:r>
          </a:p>
          <a:p>
            <a:endParaRPr lang="ar-SA" dirty="0"/>
          </a:p>
          <a:p>
            <a:r>
              <a:rPr lang="ar-SA" dirty="0"/>
              <a:t>٤- </a:t>
            </a:r>
            <a:r>
              <a:rPr lang="ar-SA" sz="1600" dirty="0"/>
              <a:t>ألا يزيد المبلغ المخصص للاستثمار عن نصف رأس مال الجمعية وقت بدء الاستثمار.</a:t>
            </a:r>
            <a:r>
              <a:rPr lang="ar-SA" dirty="0"/>
              <a:t> </a:t>
            </a:r>
          </a:p>
          <a:p>
            <a:endParaRPr lang="ar-SA" dirty="0"/>
          </a:p>
          <a:p>
            <a:r>
              <a:rPr lang="ar-SA" dirty="0"/>
              <a:t>٥- تستثمر الجمعية إيرادتها في مجالات مرجحة للكسب تضمن لها الحصول على مورد ثابت أو أن تعيد توظيف الفائض في المشروعات الإنتاجية والخدمية.</a:t>
            </a:r>
          </a:p>
          <a:p>
            <a:endParaRPr lang="ar-SA" dirty="0"/>
          </a:p>
          <a:p>
            <a:r>
              <a:rPr lang="ar-SA" dirty="0"/>
              <a:t>٦- </a:t>
            </a:r>
            <a:r>
              <a:rPr lang="ar-SA" sz="1600" dirty="0"/>
              <a:t>تعمل الجمعية ماأمكن على تخصيص ٢٠%من إيرادات الجمعية لاستثمارات جديدة من أجل تنمية رأس المال وتحقيق الاستدامة المالية بشرط ألا يؤثر ذلك على برامج وأنشطة الجمعية</a:t>
            </a:r>
            <a:r>
              <a:rPr lang="ar-SA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12307926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عرض على الشاشة (4:3)</PresentationFormat>
  <Slides>2</Slides>
  <Notes>0</Notes>
  <HiddenSlides>0</HiddenSlide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</vt:i4>
      </vt:variant>
    </vt:vector>
  </HeadingPairs>
  <TitlesOfParts>
    <vt:vector size="3" baseType="lpstr">
      <vt:lpstr>نسق Office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اصايل سامي بن عبدالله المسفر</dc:creator>
  <cp:lastModifiedBy>اصايل سامي بن عبدالله المسفر</cp:lastModifiedBy>
  <cp:revision>4</cp:revision>
  <dcterms:created xsi:type="dcterms:W3CDTF">2023-08-04T01:06:09Z</dcterms:created>
  <dcterms:modified xsi:type="dcterms:W3CDTF">2023-08-04T20:43:08Z</dcterms:modified>
</cp:coreProperties>
</file>