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8" r:id="rId2"/>
    <p:sldId id="257" r:id="rId3"/>
    <p:sldId id="258" r:id="rId4"/>
    <p:sldId id="259" r:id="rId5"/>
    <p:sldId id="260" r:id="rId6"/>
    <p:sldId id="261" r:id="rId7"/>
    <p:sldId id="265" r:id="rId8"/>
    <p:sldId id="266" r:id="rId9"/>
    <p:sldId id="267" r:id="rId10"/>
    <p:sldId id="264" r:id="rId11"/>
    <p:sldId id="263" r:id="rId12"/>
    <p:sldId id="262" r:id="rId13"/>
  </p:sldIdLst>
  <p:sldSz cx="9144000" cy="12192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5312"/>
            <a:ext cx="6858000" cy="4244623"/>
          </a:xfrm>
        </p:spPr>
        <p:txBody>
          <a:bodyPr anchor="b"/>
          <a:lstStyle>
            <a:lvl1pPr algn="ctr">
              <a:defRPr sz="2531"/>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6403625"/>
            <a:ext cx="6858000" cy="2943577"/>
          </a:xfrm>
        </p:spPr>
        <p:txBody>
          <a:bodyPr/>
          <a:lstStyle>
            <a:lvl1pPr marL="0" indent="0" algn="ctr">
              <a:buNone/>
              <a:defRPr sz="1013"/>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205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62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649111"/>
            <a:ext cx="1971675" cy="10332156"/>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649111"/>
            <a:ext cx="5800725" cy="10332156"/>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36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63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7" y="3039538"/>
            <a:ext cx="7886700" cy="5071532"/>
          </a:xfrm>
        </p:spPr>
        <p:txBody>
          <a:bodyPr anchor="b"/>
          <a:lstStyle>
            <a:lvl1pPr>
              <a:defRPr sz="2531"/>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7" y="8159050"/>
            <a:ext cx="7886700" cy="2666999"/>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C764DE79-268F-4C1A-8933-263129D2AF90}" type="datetimeFigureOut">
              <a:rPr lang="en-US" dirty="0"/>
              <a:t>8/4/23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85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1" y="3245556"/>
            <a:ext cx="3886200" cy="773571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1" y="3245556"/>
            <a:ext cx="3886200" cy="773571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402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2" y="649114"/>
            <a:ext cx="7886700" cy="2356556"/>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2988737"/>
            <a:ext cx="3868340" cy="146473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4453467"/>
            <a:ext cx="3868340" cy="655037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2" y="2988737"/>
            <a:ext cx="3887391" cy="146473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2" y="4453467"/>
            <a:ext cx="3887391" cy="655037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087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783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242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812800"/>
            <a:ext cx="2949179" cy="2844800"/>
          </a:xfrm>
        </p:spPr>
        <p:txBody>
          <a:bodyPr anchor="b"/>
          <a:lstStyle>
            <a:lvl1pPr>
              <a:defRPr sz="135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1755424"/>
            <a:ext cx="4629151" cy="866422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3657602"/>
            <a:ext cx="2949179" cy="6776156"/>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8/4/23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504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812800"/>
            <a:ext cx="2949179" cy="2844800"/>
          </a:xfrm>
        </p:spPr>
        <p:txBody>
          <a:bodyPr anchor="b"/>
          <a:lstStyle>
            <a:lvl1pPr>
              <a:defRPr sz="135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1755424"/>
            <a:ext cx="4629151" cy="8664223"/>
          </a:xfrm>
        </p:spPr>
        <p:txBody>
          <a:bodyPr anchor="t"/>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3657602"/>
            <a:ext cx="2949179" cy="6776156"/>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C764DE79-268F-4C1A-8933-263129D2AF90}" type="datetimeFigureOut">
              <a:rPr lang="en-US" dirty="0"/>
              <a:t>8/4/23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1182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649114"/>
            <a:ext cx="7886700" cy="2356556"/>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2" y="3245556"/>
            <a:ext cx="7886700" cy="7735712"/>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49" y="11300183"/>
            <a:ext cx="2057400" cy="649111"/>
          </a:xfrm>
          <a:prstGeom prst="rect">
            <a:avLst/>
          </a:prstGeom>
        </p:spPr>
        <p:txBody>
          <a:bodyPr vert="horz" lIns="91440" tIns="45720" rIns="91440" bIns="45720" rtlCol="0" anchor="ctr"/>
          <a:lstStyle>
            <a:lvl1pPr algn="l">
              <a:defRPr sz="506">
                <a:solidFill>
                  <a:schemeClr val="tx1">
                    <a:tint val="75000"/>
                  </a:schemeClr>
                </a:solidFill>
              </a:defRPr>
            </a:lvl1pPr>
          </a:lstStyle>
          <a:p>
            <a:fld id="{C764DE79-268F-4C1A-8933-263129D2AF90}" type="datetimeFigureOut">
              <a:rPr lang="en-US" dirty="0"/>
              <a:t>8/4/23</a:t>
            </a:fld>
            <a:endParaRPr lang="en-US" dirty="0"/>
          </a:p>
        </p:txBody>
      </p:sp>
      <p:sp>
        <p:nvSpPr>
          <p:cNvPr id="5" name="Footer Placeholder 4"/>
          <p:cNvSpPr>
            <a:spLocks noGrp="1"/>
          </p:cNvSpPr>
          <p:nvPr>
            <p:ph type="ftr" sz="quarter" idx="3"/>
          </p:nvPr>
        </p:nvSpPr>
        <p:spPr>
          <a:xfrm>
            <a:off x="3028952" y="11300183"/>
            <a:ext cx="3086100" cy="649111"/>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11300183"/>
            <a:ext cx="2057400" cy="649111"/>
          </a:xfrm>
          <a:prstGeom prst="rect">
            <a:avLst/>
          </a:prstGeom>
        </p:spPr>
        <p:txBody>
          <a:bodyPr vert="horz" lIns="91440" tIns="45720" rIns="91440" bIns="45720" rtlCol="0" anchor="ctr"/>
          <a:lstStyle>
            <a:lvl1pPr algn="r">
              <a:defRPr sz="506">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12971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8BC098B2-08E8-0DE2-C981-1DB3ED5FAC11}"/>
              </a:ext>
            </a:extLst>
          </p:cNvPr>
          <p:cNvSpPr txBox="1"/>
          <p:nvPr/>
        </p:nvSpPr>
        <p:spPr>
          <a:xfrm>
            <a:off x="2599567" y="6380514"/>
            <a:ext cx="3944867" cy="1015663"/>
          </a:xfrm>
          <a:prstGeom prst="rect">
            <a:avLst/>
          </a:prstGeom>
          <a:noFill/>
        </p:spPr>
        <p:txBody>
          <a:bodyPr wrap="square" rtlCol="1">
            <a:spAutoFit/>
          </a:bodyPr>
          <a:lstStyle/>
          <a:p>
            <a:pPr algn="ctr"/>
            <a:r>
              <a:rPr lang="ar-SA" sz="2400" b="1" dirty="0">
                <a:solidFill>
                  <a:schemeClr val="bg1"/>
                </a:solidFill>
              </a:rPr>
              <a:t>لائحة نظام الرقابة الداخلية</a:t>
            </a:r>
          </a:p>
          <a:p>
            <a:pPr algn="ctr"/>
            <a:r>
              <a:rPr lang="ar-SA" sz="2400" b="1" dirty="0">
                <a:solidFill>
                  <a:schemeClr val="bg1"/>
                </a:solidFill>
              </a:rPr>
              <a:t>لجمعية البيئة الخضراء</a:t>
            </a:r>
            <a:r>
              <a:rPr lang="ar-SA" sz="1350" dirty="0">
                <a:solidFill>
                  <a:schemeClr val="bg1"/>
                </a:solidFill>
              </a:rPr>
              <a:t> </a:t>
            </a:r>
          </a:p>
          <a:p>
            <a:pPr algn="ctr"/>
            <a:r>
              <a:rPr lang="ar-SA" sz="1200" dirty="0">
                <a:solidFill>
                  <a:schemeClr val="bg1"/>
                </a:solidFill>
              </a:rPr>
              <a:t>المعتمدة في يوم </a:t>
            </a:r>
            <a:r>
              <a:rPr lang="en-GB" sz="1200" dirty="0">
                <a:solidFill>
                  <a:schemeClr val="bg1"/>
                </a:solidFill>
              </a:rPr>
              <a:t>11/02/1444</a:t>
            </a:r>
            <a:r>
              <a:rPr lang="ar-SA" sz="1200" dirty="0">
                <a:solidFill>
                  <a:schemeClr val="bg1"/>
                </a:solidFill>
              </a:rPr>
              <a:t>هـ من قبل مجلس إدارة الجمعية</a:t>
            </a:r>
          </a:p>
        </p:txBody>
      </p:sp>
    </p:spTree>
    <p:extLst>
      <p:ext uri="{BB962C8B-B14F-4D97-AF65-F5344CB8AC3E}">
        <p14:creationId xmlns:p14="http://schemas.microsoft.com/office/powerpoint/2010/main" val="107152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72357" y="2570239"/>
            <a:ext cx="8799285" cy="8094524"/>
          </a:xfrm>
          <a:prstGeom prst="rect">
            <a:avLst/>
          </a:prstGeom>
          <a:noFill/>
        </p:spPr>
        <p:txBody>
          <a:bodyPr wrap="square">
            <a:spAutoFit/>
          </a:bodyPr>
          <a:lstStyle/>
          <a:p>
            <a:r>
              <a:rPr lang="ar-SA" sz="2000" b="1" dirty="0"/>
              <a:t>خامساً: مراقبة النظام :</a:t>
            </a:r>
          </a:p>
          <a:p>
            <a:endParaRPr lang="ar-SA" sz="2000" dirty="0"/>
          </a:p>
          <a:p>
            <a:r>
              <a:rPr lang="ar-SA" sz="2000" dirty="0"/>
              <a:t>تعمل مراقبة أنظمة الرقابة الداخلية على تقييم نوعية الأداء في فترة زمنية ما ، وتضمن أن نتائج التدقيق  والمراجعة الأخرى تم معالجتها مباشرة؛ ويجب تصميم أنظمة الرقابة الداخلية لضمان استمرار عمليات المراقبة كجزء من العمليات الداخلية. ويجب أن تشمل أنظمة الرقابة الداخلية على سياسات وإجراءات لضمان أن نتائج التدقيق تتم شل سريع ووفق أطار زمني محدد.</a:t>
            </a:r>
          </a:p>
          <a:p>
            <a:endParaRPr lang="ar-SA" sz="2000" dirty="0"/>
          </a:p>
          <a:p>
            <a:r>
              <a:rPr lang="ar-SA" sz="2000" b="1" dirty="0"/>
              <a:t> المادة الخامسة: تأسيس وحدات أو إدارات مستقلة بالجمعية :</a:t>
            </a:r>
            <a:endParaRPr lang="ar-SA" sz="2000" dirty="0"/>
          </a:p>
          <a:p>
            <a:r>
              <a:rPr lang="ar-SA" sz="2000" dirty="0"/>
              <a:t>تنشئ الجمعية - في سبيل تنفيذ نظام الرقابة الداخلية المعتمد - وحدات أو إدارات لتقييم وإدارة المخاطر,والمراجعة الداخلية .</a:t>
            </a:r>
          </a:p>
          <a:p>
            <a:r>
              <a:rPr lang="ar-SA" sz="2000" dirty="0"/>
              <a:t>يجوز للجمعية الاستعانة بجهات خارجية لممارسة مهام واختخصاصات وحدات أوَ إدارات تقييم وإدارةالمخاطر, والمراجعة الداخلية, ولا يخل ذلك بمسؤولية الجمعية عن تلك المهام والاختصاصات .</a:t>
            </a:r>
          </a:p>
          <a:p>
            <a:endParaRPr lang="ar-SA" sz="2000" dirty="0"/>
          </a:p>
          <a:p>
            <a:r>
              <a:rPr lang="ar-SA" sz="2000" b="1" dirty="0"/>
              <a:t>المادة السادسة: مهام وحدة أو إدارة المراجعة الداخلية :</a:t>
            </a:r>
          </a:p>
          <a:p>
            <a:r>
              <a:rPr lang="ar-SA" sz="2000" dirty="0"/>
              <a:t>تتولى وحدة أو إدارة المراجعة الداخلية تقييم نظام الرقابة الداخلية والأشراف ع تطبيقه، والتحقق من مدى التزام الجمعية وعامليها بالأنظمة واللوائح والتعليمات السارية وسياسات الجمعية واجراءاتها.</a:t>
            </a:r>
          </a:p>
          <a:p>
            <a:endParaRPr lang="ar-SA" sz="2000" dirty="0"/>
          </a:p>
          <a:p>
            <a:r>
              <a:rPr lang="ar-SA" sz="2000" b="1" dirty="0"/>
              <a:t>المادة السابعة: تكون وحدة أو إدارة المراجعة الداخلية :</a:t>
            </a:r>
          </a:p>
          <a:p>
            <a:endParaRPr lang="ar-SA" sz="2000" b="1" dirty="0"/>
          </a:p>
          <a:p>
            <a:r>
              <a:rPr lang="ar-SA" sz="2000" dirty="0"/>
              <a:t>تتكون وحدة أو إدارة المراجعة الداخلية من مراجع داخلي على الأقل توصي بتعيينه لجنة المراجعة ويكون مسؤولاً أمامها. ويراعى في تكوين وحددة أو إدارة المراجعة الداخلية وعملها ما يلي :‎</a:t>
            </a:r>
          </a:p>
          <a:p>
            <a:r>
              <a:rPr lang="ar-SA" sz="2000" dirty="0"/>
              <a:t>١- أن تتوافر في العاملين بها الكفاءة والاستقلال والتدرب, وألا يكلفوا بأي أعمال أخرى سوى أعمال المراجعة الداخلية ونظام الرقابة الداخلية .</a:t>
            </a:r>
          </a:p>
          <a:p>
            <a:r>
              <a:rPr lang="ar-SA" sz="2000" dirty="0"/>
              <a:t>‎٢- ‏أن ترفع الوحدة أو الإدارة تقاريرها إلى لجنة المراجعة, وأن ترتبط بها وتكو ن مسؤولة أمامها‎.</a:t>
            </a:r>
          </a:p>
          <a:p>
            <a:r>
              <a:rPr lang="ar-SA" sz="2000" dirty="0"/>
              <a:t>٣- ‏أن تحدد مكافآت مديروحدة أو إدارة المراجعة بناءً على اقتراح لجنة المراجعة وفقاً لسياسات الجمعية.‎</a:t>
            </a:r>
          </a:p>
          <a:p>
            <a:r>
              <a:rPr lang="ar-SA" sz="2000" dirty="0"/>
              <a:t>٤- ‏أن تُمكن من الاطلاع على المعلوحات والمستندات والوثائق والحصول عليها دون قيد.</a:t>
            </a:r>
          </a:p>
        </p:txBody>
      </p:sp>
    </p:spTree>
    <p:extLst>
      <p:ext uri="{BB962C8B-B14F-4D97-AF65-F5344CB8AC3E}">
        <p14:creationId xmlns:p14="http://schemas.microsoft.com/office/powerpoint/2010/main" val="96913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79917" y="1889881"/>
            <a:ext cx="8784166" cy="9633406"/>
          </a:xfrm>
          <a:prstGeom prst="rect">
            <a:avLst/>
          </a:prstGeom>
          <a:noFill/>
        </p:spPr>
        <p:txBody>
          <a:bodyPr wrap="square">
            <a:spAutoFit/>
          </a:bodyPr>
          <a:lstStyle/>
          <a:p>
            <a:r>
              <a:rPr lang="ar-SA" sz="2000" b="1" dirty="0"/>
              <a:t>المادة الثامنة: خطة المراجعة الداخلية :</a:t>
            </a:r>
          </a:p>
          <a:p>
            <a:endParaRPr lang="ar-SA" sz="2000" dirty="0"/>
          </a:p>
          <a:p>
            <a:r>
              <a:rPr lang="ar-SA" sz="2000" dirty="0"/>
              <a:t>تعمل وحدة أو إدارة المراجعة الداخلية وفق خطة شاملة للمراجعة معتمدة من لجئة المراجعة, وتحدث هذه الخطة سنوياً. ويجب مراجعة الأنشطة والعمليات الرئيسة سنوياً على الأقل .</a:t>
            </a:r>
          </a:p>
          <a:p>
            <a:endParaRPr lang="ar-SA" sz="2000" dirty="0"/>
          </a:p>
          <a:p>
            <a:r>
              <a:rPr lang="ar-SA" sz="2000" b="1" dirty="0"/>
              <a:t>المادة التاسعة: تقرير المراجعة الداخلية :</a:t>
            </a:r>
          </a:p>
          <a:p>
            <a:endParaRPr lang="ar-SA" sz="2000" dirty="0"/>
          </a:p>
          <a:p>
            <a:r>
              <a:rPr lang="ar-SA" sz="2000" dirty="0"/>
              <a:t>تعد إدارة المراجعة الداخلية تقريراً مكتوباً عن أعمالها وتقدمه إلى مجلس الإدارة ولجنة المراجعة بشكل ربع سنوي على الأقل. ويجب أن يتضمن هذا التقرير تقييماً لنظام الرقابة الداخلية في الجمعية وما انتهت إليه الوحدة أو الإدارة من نتائج وتوصيات, وبيان الإجراءات التي اتخذتها كل إدارة بشأن معالجة نتائج وتوصيات المراجعة السابقة وأي ملحوظات بشأنها لاسيما في حال عدم المعالجة في الوقت المناسب ودواعي ذلك .</a:t>
            </a:r>
          </a:p>
          <a:p>
            <a:endParaRPr lang="ar-SA" sz="2000" dirty="0"/>
          </a:p>
          <a:p>
            <a:r>
              <a:rPr lang="ar-SA" sz="2000" dirty="0"/>
              <a:t>تعد إدارة المراجعة الداخلية تقريراً عاماً مكتوباً وتقدمه إلى مجلس الإدارة ولجنة المراجعة بشأن عمليات المراجعة التي أجريت خلال السنة المالية ومقارنتها مع الخطة المعتمدة وتبين فيه أسباب أي إخلال أوانحراف عن الخطة (إن وجد) خلال الربع التالي لنهاية السنة المالية المعنية .</a:t>
            </a:r>
          </a:p>
          <a:p>
            <a:r>
              <a:rPr lang="ar-SA" sz="2000" dirty="0"/>
              <a:t>يحدد مجلس الإدارة نطاق تقرير إدارة المراجعة الداخلية بناءً على توصية لجنة المراجعة على أن يتضمن التقرير بصورة خاصة ما يلي :</a:t>
            </a:r>
          </a:p>
          <a:p>
            <a:endParaRPr lang="ar-SA" sz="2000" dirty="0"/>
          </a:p>
          <a:p>
            <a:pPr marL="257175" indent="-257175">
              <a:buFont typeface="+mj-lt"/>
              <a:buAutoNum type="arabicPeriod"/>
            </a:pPr>
            <a:r>
              <a:rPr lang="ar-SA" sz="2000" dirty="0"/>
              <a:t> ‏إجراءات الرقابة والإشراف على الشؤون المالية والاستثمارات وإدارة المخاطر.</a:t>
            </a:r>
          </a:p>
          <a:p>
            <a:pPr marL="257175" indent="-257175">
              <a:buFont typeface="+mj-lt"/>
              <a:buAutoNum type="arabicPeriod"/>
            </a:pPr>
            <a:r>
              <a:rPr lang="ar-SA" sz="2000" dirty="0"/>
              <a:t>‎  تقييم تطور عوامل المخاطر في الجمعية والأنظمة الموجودة لمواجهة التغييرات الجذرية أوغيرالمتوقعة.</a:t>
            </a:r>
          </a:p>
          <a:p>
            <a:pPr marL="257175" indent="-257175">
              <a:buFont typeface="+mj-lt"/>
              <a:buAutoNum type="arabicPeriod"/>
            </a:pPr>
            <a:r>
              <a:rPr lang="ar-SA" sz="2000" dirty="0"/>
              <a:t>تقييم أداء مجلس الإدارة والإدارة العليا في تطبيق نظام الرقابة الداخلية، بما ذلك تحديد عدد المرات التي أخطر فيها المجلس بمسائل رقابية (بما في ذلك إدارة المخاطر) </a:t>
            </a:r>
          </a:p>
          <a:p>
            <a:r>
              <a:rPr lang="ar-SA" sz="2000" dirty="0"/>
              <a:t>      والطرق التي عالج بها هذه المسائل .</a:t>
            </a:r>
          </a:p>
          <a:p>
            <a:r>
              <a:rPr lang="ar-SA" sz="2000"/>
              <a:t>٤- </a:t>
            </a:r>
            <a:r>
              <a:rPr lang="ar-SA" sz="2000" dirty="0"/>
              <a:t>أوجه الإخفاق في تطبيق الرقابة الداخلية أو مواطن الضعف في تطبيقها أو حالات الطوارئ التي أثرت أوقد تؤثر في الأداء المالي للجمعية, والإجراء الذي اتبعته الجمعية في معالجة هذا الإخفاق (لاسيما المشكلات المفصح عنها في التقارير السنوية للجمعية وبياناتها المالية)</a:t>
            </a:r>
          </a:p>
          <a:p>
            <a:endParaRPr lang="ar-SA" sz="2000" dirty="0"/>
          </a:p>
          <a:p>
            <a:r>
              <a:rPr lang="ar-SA" sz="2000" dirty="0"/>
              <a:t>٥- مدى تقيد الجمعية بأنظمة الرقابة الداخلية عند تحديد المخاطر وإدارتها .</a:t>
            </a:r>
          </a:p>
          <a:p>
            <a:endParaRPr lang="ar-SA" sz="2000" dirty="0"/>
          </a:p>
          <a:p>
            <a:r>
              <a:rPr lang="ar-SA" sz="2000" dirty="0"/>
              <a:t>٦- المعلومات التي تصف عمليات إدارة المخاطر في الجمعية .</a:t>
            </a:r>
          </a:p>
          <a:p>
            <a:endParaRPr lang="ar-SA" sz="2000" dirty="0"/>
          </a:p>
        </p:txBody>
      </p:sp>
    </p:spTree>
    <p:extLst>
      <p:ext uri="{BB962C8B-B14F-4D97-AF65-F5344CB8AC3E}">
        <p14:creationId xmlns:p14="http://schemas.microsoft.com/office/powerpoint/2010/main" val="221541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79917" y="4049286"/>
            <a:ext cx="8784166" cy="4093428"/>
          </a:xfrm>
          <a:prstGeom prst="rect">
            <a:avLst/>
          </a:prstGeom>
          <a:noFill/>
        </p:spPr>
        <p:txBody>
          <a:bodyPr wrap="square" anchor="ctr">
            <a:spAutoFit/>
          </a:bodyPr>
          <a:lstStyle/>
          <a:p>
            <a:r>
              <a:rPr lang="ar-SA" sz="2000" b="1" dirty="0"/>
              <a:t>المادة العاشرة: حفظ تقارير المراجعة الداخلية :</a:t>
            </a:r>
          </a:p>
          <a:p>
            <a:endParaRPr lang="ar-SA" sz="2000" dirty="0"/>
          </a:p>
          <a:p>
            <a:r>
              <a:rPr lang="ar-SA" sz="2000" dirty="0"/>
              <a:t>يتعين على الجمعية حفظ تقارير المراجعة ومستندات العمل متضمنة بوضوح ما أنجز وما خلصت إليه مننتائج وتوصيات وما قد اتخذ بشأنها .</a:t>
            </a:r>
          </a:p>
          <a:p>
            <a:endParaRPr lang="ar-SA" sz="2000" dirty="0"/>
          </a:p>
          <a:p>
            <a:r>
              <a:rPr lang="ar-SA" sz="2000" b="1" dirty="0"/>
              <a:t>المادة الحادية عشرة: الأحكام الختامية (النشر والنفاذ والتعديل) :</a:t>
            </a:r>
          </a:p>
          <a:p>
            <a:endParaRPr lang="ar-SA" sz="2000" dirty="0"/>
          </a:p>
          <a:p>
            <a:r>
              <a:rPr lang="ar-SA" sz="2000" dirty="0"/>
              <a:t>تطبق هذه اللائحة ويتم الالتزام والعمل بها من قبل الجمعية اعتباراً من تاريخ اعتمادها من مجلس الإدارة. وتنشر هذه السياسة على موقع الجمعية الإلكتروني لتمكن جميع أصحاب المصالح من الاطلاع عليها.</a:t>
            </a:r>
          </a:p>
          <a:p>
            <a:r>
              <a:rPr lang="ar-SA" sz="2000" dirty="0"/>
              <a:t>يتم مراجعة هذه السياسة بصفة دورية - عند الحاجة- من قبل لجنة الرقابة الداخلية, ويتم عرض أيتعديلات مقترحة من قبل اللجنة على مجلس الإدارة لاعتمادها،تعدهذه السياسة مكملة لما ورد في أنظمة ولوائح الجهات التنظيمية في المملكة العربية السعودية ولا تكون بديلة عنها وفي حال أي تعارض بين ما ورد في اللائحة وأنظمة ولوائح الجهات التنظيمية فإن أنظمة ولوائح الجهات التنظيمية تكون السائدة .</a:t>
            </a:r>
          </a:p>
        </p:txBody>
      </p:sp>
    </p:spTree>
    <p:extLst>
      <p:ext uri="{BB962C8B-B14F-4D97-AF65-F5344CB8AC3E}">
        <p14:creationId xmlns:p14="http://schemas.microsoft.com/office/powerpoint/2010/main" val="178276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0459FC28-BAE0-FBC8-09F1-9DFB05DFCE51}"/>
              </a:ext>
            </a:extLst>
          </p:cNvPr>
          <p:cNvSpPr txBox="1"/>
          <p:nvPr/>
        </p:nvSpPr>
        <p:spPr>
          <a:xfrm>
            <a:off x="378686" y="3151872"/>
            <a:ext cx="8598296" cy="5632311"/>
          </a:xfrm>
          <a:prstGeom prst="rect">
            <a:avLst/>
          </a:prstGeom>
          <a:noFill/>
        </p:spPr>
        <p:txBody>
          <a:bodyPr wrap="square" anchor="ctr">
            <a:spAutoFit/>
          </a:bodyPr>
          <a:lstStyle/>
          <a:p>
            <a:r>
              <a:rPr lang="ar-SA" sz="2400" b="1" dirty="0"/>
              <a:t>   المقدمة:</a:t>
            </a:r>
          </a:p>
          <a:p>
            <a:endParaRPr lang="ar-SA" sz="2400" b="1" dirty="0"/>
          </a:p>
          <a:p>
            <a:pPr algn="ctr"/>
            <a:r>
              <a:rPr lang="ar-SA" sz="2400" dirty="0"/>
              <a:t>يتعين على مجلس الإدارة اعتماد نظام رقابة داخلية للجمعية لتقييم السياسات والإجراءات المتعلقة بإدارة المخاطر وتطبيق أحكام قواعد الحوكمة الخاصة بالجمعية التي تم اعتماده من قبل وزارة الموارد البشرية والتنمية الاجتماعية. والتقيد بالأنظمة واللوائح ذات الصلة ويجب أن يضمن هذا النظام اتباع معايير واضحة للمسؤولية في جميع المستويات التنفيذية في الجمعية, وأن عاملات الأطراف ذات العلاقة تتم وفقاً للأحكام والضوابط الخاصة بها. وتتمثل الرقابة الداخلية مجموعة الإجراءات المكتوبة في شكل خطة محددة تهدف إلى حماية موارد  وممتلكات وأصول الجمعية من أي تصرفات غير مرغوب فيها وتحقيق دقة البيانات والمعلومات المالية التي ينتجها النظام المحاسبي في الجمعية وتحقيق كفاءة استخدام الموارد البشّرية والمادية بطريقة مثلى في نطاق الالتزام بالسياسات والنظم والقوانين واللوائح التي  تحكم طبيعة العمل داخل الجمعية. وبناء عليه وبعد الاطلاع على نظام الجمعيات وتعديلاته وبعد الاطلاع على نظام حوكمة الجمعيات ولوائحه،</a:t>
            </a:r>
          </a:p>
          <a:p>
            <a:pPr algn="ctr"/>
            <a:r>
              <a:rPr lang="ar-SA" sz="2400" dirty="0"/>
              <a:t> وبعد الاطلاع على نظام الجمعية الأساسي</a:t>
            </a:r>
          </a:p>
          <a:p>
            <a:pPr algn="ctr"/>
            <a:r>
              <a:rPr lang="ar-SA" sz="2400" dirty="0"/>
              <a:t> قرر مجلس إدارة الجمعية بما له من صلاحيات إصدارلائحة نظام الرقابة الداخلية .</a:t>
            </a:r>
          </a:p>
        </p:txBody>
      </p:sp>
    </p:spTree>
    <p:extLst>
      <p:ext uri="{BB962C8B-B14F-4D97-AF65-F5344CB8AC3E}">
        <p14:creationId xmlns:p14="http://schemas.microsoft.com/office/powerpoint/2010/main" val="132891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20952" y="2864346"/>
            <a:ext cx="8874881" cy="6863417"/>
          </a:xfrm>
          <a:prstGeom prst="rect">
            <a:avLst/>
          </a:prstGeom>
          <a:noFill/>
        </p:spPr>
        <p:txBody>
          <a:bodyPr wrap="square">
            <a:spAutoFit/>
          </a:bodyPr>
          <a:lstStyle/>
          <a:p>
            <a:r>
              <a:rPr lang="ar-SA" sz="2000" b="1" dirty="0"/>
              <a:t>المادة الاولى: تعرف الرقابة الداخلية:</a:t>
            </a:r>
          </a:p>
          <a:p>
            <a:endParaRPr lang="ar-SA" sz="2000" dirty="0"/>
          </a:p>
          <a:p>
            <a:r>
              <a:rPr lang="ar-SA" sz="2000" dirty="0"/>
              <a:t>يمكن تعريف الرقابة الداخلية بأنها عباره عن مجموعة من الخطط التنظيمية الي صممت </a:t>
            </a:r>
          </a:p>
          <a:p>
            <a:r>
              <a:rPr lang="ar-SA" sz="2000" dirty="0"/>
              <a:t>من أجل المحافظة على أصول الجمعية والرقابة على استخدامها، ومراجعة مدى دقة وتوثيق البيانات المحاسبية. وزيادة وتحفيز الكفاءة التشغيلية للجمعية؛ وجميع العاملين في الجمعية</a:t>
            </a:r>
          </a:p>
          <a:p>
            <a:r>
              <a:rPr lang="ar-SA" sz="2000" dirty="0"/>
              <a:t> على إتباع والتقيد بسياستها، وتحسين الهيكل التنظيمي والعمل على تحقيق أهداف الجمعية. </a:t>
            </a:r>
          </a:p>
          <a:p>
            <a:r>
              <a:rPr lang="ar-SA" sz="2000" dirty="0"/>
              <a:t>كما يمكن تعريفها ايضاً بأنها نظام لضمان تحقيق أهداف الجمعية بفعالية وكفاءة وإصدار تقارير مالية موثوق بها، والامتثال للقوانين واللوائح والسياسات. فالرقابة الداخلية مفهوم واسع؛ </a:t>
            </a:r>
          </a:p>
          <a:p>
            <a:r>
              <a:rPr lang="ar-SA" sz="2000" dirty="0"/>
              <a:t>يتضمن كل ما يسيطرعلى المخاطر المحتملة للجمعية.</a:t>
            </a:r>
          </a:p>
          <a:p>
            <a:endParaRPr lang="ar-SA" sz="2000" dirty="0"/>
          </a:p>
          <a:p>
            <a:endParaRPr lang="ar-SA" sz="2000" dirty="0"/>
          </a:p>
          <a:p>
            <a:endParaRPr lang="ar-SA" sz="2000" dirty="0"/>
          </a:p>
          <a:p>
            <a:r>
              <a:rPr lang="ar-SA" sz="2000" b="1" dirty="0"/>
              <a:t>المادة الثانية: أهداف الرقابة الداخلية:</a:t>
            </a:r>
          </a:p>
          <a:p>
            <a:endParaRPr lang="ar-SA" sz="2000" dirty="0"/>
          </a:p>
          <a:p>
            <a:r>
              <a:rPr lang="ar-SA" sz="2000" dirty="0"/>
              <a:t>أن الأهداف المراد تحقيقها من نظام الرقابة الداخلية تتمثل فيما يلي :</a:t>
            </a:r>
          </a:p>
          <a:p>
            <a:endParaRPr lang="ar-SA" sz="2000" dirty="0"/>
          </a:p>
          <a:p>
            <a:r>
              <a:rPr lang="ar-SA" sz="2000" dirty="0"/>
              <a:t>‎١</a:t>
            </a:r>
            <a:r>
              <a:rPr lang="ar-SA" sz="2000" b="1" dirty="0"/>
              <a:t>-‏ التحكم في الجمعية:‏</a:t>
            </a:r>
          </a:p>
          <a:p>
            <a:endParaRPr lang="ar-SA" sz="2000" b="1" dirty="0"/>
          </a:p>
          <a:p>
            <a:r>
              <a:rPr lang="ar-SA" sz="2000" dirty="0"/>
              <a:t>من أجل التحكم بالأنشطة المتعددة للجمعية وعوامل إنتاجها وفي نفقاتها وتكاليفها وعوائدها ومختلف السياسات التي وضعت بغاية تحقيق ما ترمي إلية؛ </a:t>
            </a:r>
          </a:p>
          <a:p>
            <a:r>
              <a:rPr lang="ar-SA" sz="2000" dirty="0"/>
              <a:t> ينبغي عليها تحديد أهدافها،هياكلها، طرقها وإجراءاتها، من‏أجل الوصول والوقوف على معلومات ذات مصداقية عكس الوضعية الحقيقية لها، والمساعدة على خلق رقابة على مختلف العناصر المراد التحكم فيها .</a:t>
            </a:r>
          </a:p>
        </p:txBody>
      </p:sp>
    </p:spTree>
    <p:extLst>
      <p:ext uri="{BB962C8B-B14F-4D97-AF65-F5344CB8AC3E}">
        <p14:creationId xmlns:p14="http://schemas.microsoft.com/office/powerpoint/2010/main" val="1779968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78406" y="1570472"/>
            <a:ext cx="8965594" cy="10064294"/>
          </a:xfrm>
          <a:prstGeom prst="rect">
            <a:avLst/>
          </a:prstGeom>
          <a:noFill/>
        </p:spPr>
        <p:txBody>
          <a:bodyPr wrap="square">
            <a:spAutoFit/>
          </a:bodyPr>
          <a:lstStyle/>
          <a:p>
            <a:r>
              <a:rPr lang="ar-SA" sz="2400" b="1" dirty="0"/>
              <a:t>٢- حماية الأصول:</a:t>
            </a:r>
          </a:p>
          <a:p>
            <a:endParaRPr lang="ar-SA" sz="2400" b="1" dirty="0"/>
          </a:p>
          <a:p>
            <a:r>
              <a:rPr lang="ar-SA" sz="2400" dirty="0"/>
              <a:t>‏من خلال التعاريف ندرك أن أهم أهداف نظام الرقابة الداخلية هو حماية أصول الجمعية من خلال فرض حماية مادية وحماية محاسبية جميع عناصر الأصول. والتي تمكن الجمعية من</a:t>
            </a:r>
          </a:p>
          <a:p>
            <a:r>
              <a:rPr lang="ar-SA" sz="2400" dirty="0"/>
              <a:t> البقاء والمحافظة ع أصولها من كل الأخطارالممكنة وكذلك دفع عجلتها الإنتاجية بمساهمة الأصول الموجودة لتمكينها من تحقيق الأهداف المرسومة.‎</a:t>
            </a:r>
          </a:p>
          <a:p>
            <a:endParaRPr lang="ar-SA" sz="2400" dirty="0"/>
          </a:p>
          <a:p>
            <a:r>
              <a:rPr lang="ar-SA" sz="2400" b="1" dirty="0"/>
              <a:t>٣- ضمان نوعية المعلومات</a:t>
            </a:r>
            <a:r>
              <a:rPr lang="ar-SA" sz="2400" dirty="0"/>
              <a:t>:</a:t>
            </a:r>
          </a:p>
          <a:p>
            <a:endParaRPr lang="ar-SA" sz="2400" dirty="0"/>
          </a:p>
          <a:p>
            <a:r>
              <a:rPr lang="ar-SA" sz="2400" dirty="0"/>
              <a:t>‏بغية ضمان نوعية جيدة للمعلومات ينبغي اختيار دقة ودرجة الاعتماد على البيانات المحاسبية في ظل نظام معلوماتي يعالج البيانات من أجل الوصول إلى نتائج معلوماتية صحيحة ودقيقة .‏</a:t>
            </a:r>
          </a:p>
          <a:p>
            <a:endParaRPr lang="ar-SA" sz="2400" b="1" dirty="0"/>
          </a:p>
          <a:p>
            <a:r>
              <a:rPr lang="ar-SA" sz="2400" b="1" dirty="0"/>
              <a:t>٤- تشجيع العمل بكفاءة:</a:t>
            </a:r>
          </a:p>
          <a:p>
            <a:endParaRPr lang="ar-SA" sz="2400" b="1" dirty="0"/>
          </a:p>
          <a:p>
            <a:r>
              <a:rPr lang="ar-SA" sz="2400" dirty="0"/>
              <a:t>‏إن أحكام نظام الرقابة الداخلية بكل وسائلها داخل الجمعية يمكن من ضمان الاستعمال الأحسن والكفء لموارد الجمعية؛ ومن تحقيق فعالية نشاطاتها من خلال التحكم في التكاليف بتخفيضها عند حدودها الدنيا.</a:t>
            </a:r>
          </a:p>
          <a:p>
            <a:endParaRPr lang="ar-SA" sz="2400" dirty="0"/>
          </a:p>
          <a:p>
            <a:r>
              <a:rPr lang="ar-SA" sz="2400" b="1" dirty="0"/>
              <a:t> ٥- تشجيع الالتزام بالسياسات الإدارية:</a:t>
            </a:r>
          </a:p>
          <a:p>
            <a:r>
              <a:rPr lang="ar-SA" sz="2400" dirty="0"/>
              <a:t>‏إن الالتزام بالسياسات الإدارية المرسومة من قبل الإدارة تقتضي تطبيق أوامرها لأن جميع واحكام السياسات الإدارية من شأنه أن يكفل للجمعية أهدافها المرسومة بوضوح إطار الخطة التنظيمية من أجل التطبيق الأمثل للأوامر.</a:t>
            </a:r>
          </a:p>
          <a:p>
            <a:endParaRPr lang="ar-SA" sz="2400" dirty="0"/>
          </a:p>
          <a:p>
            <a:r>
              <a:rPr lang="ar-SA" sz="2400" dirty="0"/>
              <a:t>‏</a:t>
            </a:r>
            <a:r>
              <a:rPr lang="ar-SA" sz="2400" b="1" dirty="0"/>
              <a:t>المادة الثالثة: عناصر الرقابة الداخلية :‏</a:t>
            </a:r>
            <a:endParaRPr lang="ar-SA" sz="2400" dirty="0"/>
          </a:p>
          <a:p>
            <a:r>
              <a:rPr lang="ar-SA" sz="2400" dirty="0"/>
              <a:t>من خلال تعريف الرقابة الداخلية وأهدافها يمكن تحديد أهم العناصر الي يتضمنها نظام الرقابة الداخلية فيما يلي:</a:t>
            </a:r>
          </a:p>
        </p:txBody>
      </p:sp>
    </p:spTree>
    <p:extLst>
      <p:ext uri="{BB962C8B-B14F-4D97-AF65-F5344CB8AC3E}">
        <p14:creationId xmlns:p14="http://schemas.microsoft.com/office/powerpoint/2010/main" val="100871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0" y="1521098"/>
            <a:ext cx="8980714" cy="10064294"/>
          </a:xfrm>
          <a:prstGeom prst="rect">
            <a:avLst/>
          </a:prstGeom>
          <a:noFill/>
        </p:spPr>
        <p:txBody>
          <a:bodyPr wrap="square">
            <a:spAutoFit/>
          </a:bodyPr>
          <a:lstStyle/>
          <a:p>
            <a:r>
              <a:rPr lang="ar-SA" sz="2400" b="1" dirty="0"/>
              <a:t>اولاً: الرقابة المحاسبية :</a:t>
            </a:r>
          </a:p>
          <a:p>
            <a:r>
              <a:rPr lang="ar-SA" sz="2400" dirty="0"/>
              <a:t>تهدف الى اختيار الدقة المحاسبية للمعلومات ومدى الاعتماد عليها. وتعتمد هذه الرقابة على الاستخدام الأمثل لحاسب الآلي وإتباع طريقة القيد المزدوج وحفظ حسابات المراقبة الاجمالية وتجه موازين المراجعة الدورة وعمل التدقيق الدوري وغيرها، وتم تحقيق هذا النوع من الرقابة عن طرق الجوانب التالية :</a:t>
            </a:r>
          </a:p>
          <a:p>
            <a:endParaRPr lang="ar-SA" sz="2400" dirty="0"/>
          </a:p>
          <a:p>
            <a:pPr marL="257175" indent="-257175">
              <a:buFont typeface="+mj-lt"/>
              <a:buAutoNum type="arabicParenR"/>
            </a:pPr>
            <a:r>
              <a:rPr lang="ar-SA" sz="2400" dirty="0"/>
              <a:t>وضع وتصميم نظام مستندي متكامل وملائم لعمليات الجمعية.</a:t>
            </a:r>
          </a:p>
          <a:p>
            <a:pPr marL="257175" indent="-257175">
              <a:buFont typeface="+mj-lt"/>
              <a:buAutoNum type="arabicParenR"/>
            </a:pPr>
            <a:r>
              <a:rPr lang="ar-SA" sz="2400" dirty="0"/>
              <a:t>وضع نظام محاسبي متكامل وسليم يتفق وطبيعة نشاط الجمعية.</a:t>
            </a:r>
          </a:p>
          <a:p>
            <a:pPr marL="257175" indent="-257175">
              <a:buFont typeface="+mj-lt"/>
              <a:buAutoNum type="arabicParenR"/>
            </a:pPr>
            <a:r>
              <a:rPr lang="ar-SA" sz="2400" dirty="0"/>
              <a:t>وضع نظام سليم لجرد أصول وممتلكات الجمعية وفقاً للقواعد المحاسبة المتعارف عليها‎.</a:t>
            </a:r>
          </a:p>
          <a:p>
            <a:pPr marL="257175" indent="-257175">
              <a:buFont typeface="+mj-lt"/>
              <a:buAutoNum type="arabicParenR"/>
            </a:pPr>
            <a:r>
              <a:rPr lang="ar-SA" sz="2400" dirty="0"/>
              <a:t>وضع نظام لمراقبة وحماية الجمعية وأصولها وممتلكاتها ومتابعتها للتأكد من وجودها واستخدامها فيماخصصت له ومن ذلك إمكانية استخدام حسابات المراقبة الملائمة لذلك.</a:t>
            </a:r>
          </a:p>
          <a:p>
            <a:pPr marL="257175" indent="-257175">
              <a:buFont typeface="+mj-lt"/>
              <a:buAutoNum type="arabicParenR"/>
            </a:pPr>
            <a:r>
              <a:rPr lang="ar-SA" sz="2400" dirty="0"/>
              <a:t>وضع‏ نظام ملائم لمقارنة بيانات سجلات محاسبة المسؤولية عن أصول الجمعية مع نتائج الجرد الفعلي للأصول الموجودة حيازة الجمعية على أساس دوري؛ وتبع ذلك ضرورة فحص ودراسة أسباب أي اختلافات قد تكشفها هذه المقارنة.</a:t>
            </a:r>
          </a:p>
          <a:p>
            <a:pPr marL="257175" indent="-257175">
              <a:buFont typeface="+mj-lt"/>
              <a:buAutoNum type="arabicParenR"/>
            </a:pPr>
            <a:r>
              <a:rPr lang="ar-SA" sz="2400" dirty="0"/>
              <a:t>وضع نظام لإعداد موازين مراجعة بشكل دوري لتحقق من دقة ماتم تسجيله من بيانات ومعلومات مالية خلال الفترة المعد عنها ميزان المراجعة.</a:t>
            </a:r>
          </a:p>
          <a:p>
            <a:pPr marL="257175" indent="-257175">
              <a:buFont typeface="+mj-lt"/>
              <a:buAutoNum type="arabicParenR"/>
            </a:pPr>
            <a:r>
              <a:rPr lang="ar-SA" sz="2400" dirty="0"/>
              <a:t>وضع نظام لاعتماد نتيجة الجرد والتسويات الجردية بداية الفترة من مسؤول واحد        أو أكثر في الجمعية .</a:t>
            </a:r>
          </a:p>
          <a:p>
            <a:endParaRPr lang="ar-SA" sz="2400" dirty="0"/>
          </a:p>
          <a:p>
            <a:r>
              <a:rPr lang="ar-SA" sz="2400" b="1" dirty="0"/>
              <a:t>ثانياً: الرقابة الادارية :</a:t>
            </a:r>
          </a:p>
          <a:p>
            <a:endParaRPr lang="ar-SA" sz="2400" dirty="0"/>
          </a:p>
          <a:p>
            <a:r>
              <a:rPr lang="ar-SA" sz="2400" dirty="0"/>
              <a:t>وتهدف إلى رفع الكفاءة الإنتاجية وإتباع السياسات المرسومة. ويستند إلى تحضير التقارير المالية والإدارة والموازنات التقديرية والدراسات الإحصائية وتقارير الائتاج والبرامج والتدرب وغير ذلك. وتحقق هذا النوع من الرقابة من خلال الجوانب الآتية :</a:t>
            </a:r>
          </a:p>
          <a:p>
            <a:r>
              <a:rPr lang="ar-SA" sz="2400" dirty="0"/>
              <a:t>‎١‏- تحديد الأهداف العامة الرئيسة للجمعية وكذلك الأهداف الفرعية على مستوى الإدارات والأقسام تساعد على تحقيق الأهداف العامة الرئيسية، مع وضع توصيف دقيق يمثل هذه الأهداف حتى يسهل توظيفها.</a:t>
            </a:r>
          </a:p>
        </p:txBody>
      </p:sp>
    </p:spTree>
    <p:extLst>
      <p:ext uri="{BB962C8B-B14F-4D97-AF65-F5344CB8AC3E}">
        <p14:creationId xmlns:p14="http://schemas.microsoft.com/office/powerpoint/2010/main" val="57485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202596" y="2356515"/>
            <a:ext cx="8738808" cy="7478970"/>
          </a:xfrm>
          <a:prstGeom prst="rect">
            <a:avLst/>
          </a:prstGeom>
          <a:noFill/>
        </p:spPr>
        <p:txBody>
          <a:bodyPr wrap="square">
            <a:spAutoFit/>
          </a:bodyPr>
          <a:lstStyle/>
          <a:p>
            <a:r>
              <a:rPr lang="ar-SA" sz="2000" dirty="0"/>
              <a:t>٢- وضع نظام لرقابة الخطة التنظيمية في الجمعية لضمان تحقيق ما جاء بها من إجراءات وخطوات لتحقيق الأهداف الموضوعة.</a:t>
            </a:r>
          </a:p>
          <a:p>
            <a:endParaRPr lang="ar-SA" sz="2000" dirty="0"/>
          </a:p>
          <a:p>
            <a:r>
              <a:rPr lang="ar-SA" sz="2000" dirty="0"/>
              <a:t>٣- وضع نظام لتقديرعناصر النشاط الجمعية على اختلاف أنواعها بشكل دوري بداية كل سنة مالية لتكون هذه التقديرات الأساس في عقد المقارنات وتحديد الانحرافات السلبية بصفة خاصة.</a:t>
            </a:r>
          </a:p>
          <a:p>
            <a:r>
              <a:rPr lang="ar-SA" sz="2000" dirty="0"/>
              <a:t> وضع نظام خاص لعملية اتخاذ القرارات يضمن سلامة اتخاذها بما لا يتعارض مع مصالح الجمعية ومايهدف إلى تحقيقه من أهداف وما يصل إلى من نتائج أو على أساس أن أي قرار</a:t>
            </a:r>
          </a:p>
          <a:p>
            <a:r>
              <a:rPr lang="ar-SA" sz="2000" dirty="0"/>
              <a:t> لا يتخذ إلا بناء على أسس ومعايير معينة وبعد دراسة وافية تبرر ضرورة اتخاذ هذا القرار.</a:t>
            </a:r>
          </a:p>
          <a:p>
            <a:endParaRPr lang="ar-SA" sz="2000" dirty="0"/>
          </a:p>
          <a:p>
            <a:r>
              <a:rPr lang="ar-SA" sz="2000" b="1" dirty="0"/>
              <a:t>ثالثاً: الرقابة على المصروفات:</a:t>
            </a:r>
          </a:p>
          <a:p>
            <a:endParaRPr lang="ar-SA" sz="2000" dirty="0"/>
          </a:p>
          <a:p>
            <a:r>
              <a:rPr lang="ar-SA" sz="2000" dirty="0"/>
              <a:t>‎</a:t>
            </a:r>
            <a:r>
              <a:rPr lang="ar-SA" sz="2000" b="1" dirty="0"/>
              <a:t>-١‏ الرقابة على مدفوعات الرواتب:</a:t>
            </a:r>
            <a:r>
              <a:rPr lang="ar-SA" sz="2000" dirty="0"/>
              <a:t>‎١</a:t>
            </a:r>
          </a:p>
          <a:p>
            <a:endParaRPr lang="ar-SA" sz="2000" dirty="0"/>
          </a:p>
          <a:p>
            <a:r>
              <a:rPr lang="ar-SA" sz="2000" dirty="0"/>
              <a:t>‏١- يجب تحديد (اسم الإدارة أو القسم ورقم الموظف)  عند إعداد كشف الرواتب.‏</a:t>
            </a:r>
          </a:p>
          <a:p>
            <a:r>
              <a:rPr lang="ar-SA" sz="2000" dirty="0"/>
              <a:t>٢- يجب الفصل بين الوظائف التالية عند صرف الرواتب :</a:t>
            </a:r>
          </a:p>
          <a:p>
            <a:r>
              <a:rPr lang="ar-SA" sz="2000" dirty="0"/>
              <a:t>٣- إعداد كشف الرواتب.‏</a:t>
            </a:r>
          </a:p>
          <a:p>
            <a:r>
              <a:rPr lang="ar-SA" sz="2000" dirty="0"/>
              <a:t>٤- تدقيق كشف الرواتب.</a:t>
            </a:r>
          </a:p>
          <a:p>
            <a:r>
              <a:rPr lang="ar-SA" sz="2000" dirty="0"/>
              <a:t>‏٥- تحضير سندات الصرف.‏</a:t>
            </a:r>
          </a:p>
          <a:p>
            <a:r>
              <a:rPr lang="ar-SA" sz="2000" dirty="0"/>
              <a:t>٦- الأصل في تسليم الرواتب عن طريق التحويل إلى البنوك.</a:t>
            </a:r>
          </a:p>
          <a:p>
            <a:r>
              <a:rPr lang="ar-SA" sz="2000" dirty="0"/>
              <a:t>٧-‏ يجب تحديد توزيعات الرواتب والاستحقاقات حسب ما تتطلبه القوانين وقانون العمل والعمال السعودي وكذلك سياسة الإدارة العليا بالجمعية.</a:t>
            </a:r>
          </a:p>
          <a:p>
            <a:r>
              <a:rPr lang="ar-SA" sz="2000" dirty="0"/>
              <a:t>‏٨- يجب أن يراعى عند إعداد كشف الرواتب معرفة تكلفة العمل بكل مركز تكلفة (إدارة أو قسم).‏</a:t>
            </a:r>
          </a:p>
          <a:p>
            <a:r>
              <a:rPr lang="ar-SA" sz="2000" dirty="0"/>
              <a:t>١٠- مجلس الإدارة هو الذي يصدر عنه الإجراءات الخاصة بتعيين الموظفين وتحديد رواتبهم وعلاواتهم والزيادة السنوية طبقاً للنظام الإداري للجمعية.</a:t>
            </a:r>
          </a:p>
        </p:txBody>
      </p:sp>
    </p:spTree>
    <p:extLst>
      <p:ext uri="{BB962C8B-B14F-4D97-AF65-F5344CB8AC3E}">
        <p14:creationId xmlns:p14="http://schemas.microsoft.com/office/powerpoint/2010/main" val="394222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11881" y="2071310"/>
            <a:ext cx="8920238" cy="9017853"/>
          </a:xfrm>
          <a:prstGeom prst="rect">
            <a:avLst/>
          </a:prstGeom>
          <a:noFill/>
        </p:spPr>
        <p:txBody>
          <a:bodyPr wrap="square">
            <a:spAutoFit/>
          </a:bodyPr>
          <a:lstStyle/>
          <a:p>
            <a:r>
              <a:rPr lang="ar-SA" sz="2000" dirty="0"/>
              <a:t>‎</a:t>
            </a:r>
            <a:r>
              <a:rPr lang="ar-SA" sz="2000" b="1" dirty="0"/>
              <a:t>٢-الرقابة على القرطاسية والمطبوعات:</a:t>
            </a:r>
          </a:p>
          <a:p>
            <a:endParaRPr lang="ar-SA" sz="2000" dirty="0"/>
          </a:p>
          <a:p>
            <a:r>
              <a:rPr lang="ar-SA" sz="2000" dirty="0"/>
              <a:t>‏يجري تنظيم عملية تسليم القرطاسية المختلفة والرقابة عليها بمعرفة إدارة الشؤون المالية, وتتضمن الرقابة</a:t>
            </a:r>
          </a:p>
          <a:p>
            <a:r>
              <a:rPr lang="ar-SA" sz="2000" dirty="0"/>
              <a:t>على القرطاسية والمطبوعات الأمور التالية:‎</a:t>
            </a:r>
          </a:p>
          <a:p>
            <a:endParaRPr lang="ar-SA" sz="2000" dirty="0"/>
          </a:p>
          <a:p>
            <a:r>
              <a:rPr lang="ar-SA" sz="2000" dirty="0"/>
              <a:t>‏١- التأكد من توفر القرطاسية والمطبوعات اللازمة للمجموعة لضمان استمرارية العمل.‏</a:t>
            </a:r>
          </a:p>
          <a:p>
            <a:r>
              <a:rPr lang="ar-SA" sz="2000" dirty="0"/>
              <a:t>٢- التأكد من أن مستلم القرطاسية أو المطبوعات هو الشخص المفوض باستخدامها مع تسجيل اسم المستلم ذلك في سجل المطبوعات.‏</a:t>
            </a:r>
          </a:p>
          <a:p>
            <a:r>
              <a:rPr lang="ar-SA" sz="2000" dirty="0"/>
              <a:t>٣- الرقابة على تداول القرطاسية والمطبوعات من خلال المستندات المخصصة لذلك بهدف تحديدالمسؤولية عن ضياعها أو تلفها أو سوء استعمالها.‏</a:t>
            </a:r>
          </a:p>
          <a:p>
            <a:r>
              <a:rPr lang="ar-SA" sz="2000" dirty="0"/>
              <a:t>٤- التأكد من كفاية القرطاسية والمطبوعات لحاجة العمل بهدف تسهيل الروتين اليومي في استخدامها.</a:t>
            </a:r>
          </a:p>
          <a:p>
            <a:r>
              <a:rPr lang="ar-SA" sz="2000" dirty="0"/>
              <a:t>٥- يجب مسك سجل خاص بالمطبوعات. بحيث يتم إثبات حركة تداول المطبوعات من خلال سنداستلام / مطبوعات وسند صرف /مطبوعات كما هو موضح في دليل النماذج المرفقة بالنظام المالي. بغرض متابعة المخزون من هذا البند عن طريق حصر الأرقام المتسلسلة للدفاتر والسجلات الواردة والمصروفة بمايحقق أهداف المراقبة الداخلية.</a:t>
            </a:r>
          </a:p>
          <a:p>
            <a:r>
              <a:rPr lang="ar-SA" sz="2000" dirty="0"/>
              <a:t>‏٦- اثبات القيود المحاسبية اللازمة في السجلات.‏</a:t>
            </a:r>
          </a:p>
          <a:p>
            <a:endParaRPr lang="ar-SA" sz="2000" dirty="0"/>
          </a:p>
          <a:p>
            <a:r>
              <a:rPr lang="ar-SA" sz="2000" b="1" dirty="0"/>
              <a:t>٣- رقابة الصرف على البرامج والأنشطة:</a:t>
            </a:r>
            <a:r>
              <a:rPr lang="ar-SA" sz="2000" dirty="0"/>
              <a:t>‏</a:t>
            </a:r>
          </a:p>
          <a:p>
            <a:endParaRPr lang="ar-SA" sz="2000" dirty="0"/>
          </a:p>
          <a:p>
            <a:r>
              <a:rPr lang="ar-SA" sz="2000" dirty="0"/>
              <a:t>تتم عملية الصرف على البرامج والأنشطة في الجمعية في ضوء متطلبات الخطة التشغيلية وموازنتها، أو لرغبة من المانح, من خلال تعبئة نموذج طلب الصرف على النشاط ، وينبغي أن يحتوي نموذج طلب الصرف على الأجزاء التالية:‎</a:t>
            </a:r>
          </a:p>
          <a:p>
            <a:r>
              <a:rPr lang="ar-SA" sz="2000" dirty="0"/>
              <a:t>١-‏ بيائات الإدارة أو القسم المعني بطلب الصرف.‎</a:t>
            </a:r>
          </a:p>
          <a:p>
            <a:r>
              <a:rPr lang="ar-SA" sz="2000" dirty="0"/>
              <a:t>٢- بيانات البرنامج أو النشاط أو البند المراد الصرف له.</a:t>
            </a:r>
          </a:p>
          <a:p>
            <a:r>
              <a:rPr lang="ar-SA" sz="2000" dirty="0"/>
              <a:t>٣- توقيع الإدارة الطالبة للصرف.‏</a:t>
            </a:r>
          </a:p>
          <a:p>
            <a:r>
              <a:rPr lang="ar-SA" sz="2000" dirty="0"/>
              <a:t>٤- مراجعة المحاسب بما يفيد توفر الرصيد من خلال الموازنة أو من خلال وجود تبرع ودعم للبرنامج.‏</a:t>
            </a:r>
          </a:p>
          <a:p>
            <a:r>
              <a:rPr lang="ar-SA" sz="2000" dirty="0"/>
              <a:t>٥- اعتماد المدير التنفيذي.‏</a:t>
            </a:r>
          </a:p>
          <a:p>
            <a:r>
              <a:rPr lang="ar-SA" sz="2000" dirty="0"/>
              <a:t>٦- اعتماد مدير الشؤون المالية.</a:t>
            </a:r>
          </a:p>
          <a:p>
            <a:r>
              <a:rPr lang="ar-SA" sz="2000" dirty="0"/>
              <a:t>٧- اعتماد رئيس المجلس.</a:t>
            </a:r>
          </a:p>
        </p:txBody>
      </p:sp>
    </p:spTree>
    <p:extLst>
      <p:ext uri="{BB962C8B-B14F-4D97-AF65-F5344CB8AC3E}">
        <p14:creationId xmlns:p14="http://schemas.microsoft.com/office/powerpoint/2010/main" val="131513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0" y="2313214"/>
            <a:ext cx="9144000" cy="8710077"/>
          </a:xfrm>
          <a:prstGeom prst="rect">
            <a:avLst/>
          </a:prstGeom>
          <a:noFill/>
        </p:spPr>
        <p:txBody>
          <a:bodyPr wrap="square">
            <a:spAutoFit/>
          </a:bodyPr>
          <a:lstStyle/>
          <a:p>
            <a:r>
              <a:rPr lang="ar-SA" sz="2000" b="1" dirty="0"/>
              <a:t>رابعاً: الضبط الداخلي :</a:t>
            </a:r>
          </a:p>
          <a:p>
            <a:endParaRPr lang="ar-SA" sz="2000" dirty="0"/>
          </a:p>
          <a:p>
            <a:r>
              <a:rPr lang="ar-SA" sz="2000" dirty="0"/>
              <a:t>ويشمل الخطة التنظيمية وجميع وسائل التنسيق والإجراءات الهادفة إلى حماية أصول الجمعية من الاختلاس والضياع أو سوء الاستعمال, ويعتمد الضبط الداخلي في سبيل تحقيق أهدافه على تقييم العمل مع المراقبة الذاتية حيث يخضع عمل كل موظف لمراجعة موظف آخر شاركه تنفيذ العملية, كما يعتمدعلى تحديد الاختصاصات والسلطات والمسؤوليات .</a:t>
            </a:r>
          </a:p>
          <a:p>
            <a:endParaRPr lang="ar-SA" sz="2000" dirty="0"/>
          </a:p>
          <a:p>
            <a:endParaRPr lang="ar-SA" sz="2000" dirty="0"/>
          </a:p>
          <a:p>
            <a:r>
              <a:rPr lang="ar-SA" sz="2000" b="1" dirty="0"/>
              <a:t>المادة الرابعة: مكونات ومبادئ الرقابة الداخلية :</a:t>
            </a:r>
          </a:p>
          <a:p>
            <a:endParaRPr lang="ar-SA" sz="2000" dirty="0"/>
          </a:p>
          <a:p>
            <a:r>
              <a:rPr lang="ar-SA" sz="2000" dirty="0"/>
              <a:t>يشتمل أي نظام رقابي على مكونات أساسية لا بد من الاهتمام بها أو دراستها بعناية عند تصميم أو تنفيذ أي نظام رقابي ، حيث يمكن الوصول إلى ضمان معقول لتحقيق الأهداف الرقابية وتشتمل هذه المكونات الأساسية لنظام الرقابة على ما يلي :</a:t>
            </a:r>
          </a:p>
          <a:p>
            <a:endParaRPr lang="ar-SA" sz="2000" dirty="0"/>
          </a:p>
          <a:p>
            <a:r>
              <a:rPr lang="ar-SA" sz="2000" b="1" dirty="0"/>
              <a:t>أولاً: بيئة الرقابة :</a:t>
            </a:r>
          </a:p>
          <a:p>
            <a:endParaRPr lang="ar-SA" sz="2000" dirty="0"/>
          </a:p>
          <a:p>
            <a:r>
              <a:rPr lang="ar-SA" sz="2000" dirty="0"/>
              <a:t>تعتبر البيثة الرقابية الايجابية أساساً لكل المعايير حيث أنها تعطي نظاماً وبيئة تؤثر على جودة الأنظمة الرقابية وهناك عوامل كثيرة تؤثر عليها أهمها :</a:t>
            </a:r>
          </a:p>
          <a:p>
            <a:endParaRPr lang="ar-SA" sz="2000" dirty="0"/>
          </a:p>
          <a:p>
            <a:r>
              <a:rPr lang="ar-SA" sz="2000" dirty="0"/>
              <a:t> ‏١- نزاهة الادارة والعاملين والقيم الأخلاقية التي يحافظون عليها.</a:t>
            </a:r>
          </a:p>
          <a:p>
            <a:r>
              <a:rPr lang="ar-SA" sz="2000" dirty="0"/>
              <a:t> ٢- التزام الإدارة بالكفاءة بحيث يحافظون على مستوى معين من الكفاءة مما يسمح لهم </a:t>
            </a:r>
          </a:p>
          <a:p>
            <a:r>
              <a:rPr lang="ar-SA" sz="2000" dirty="0"/>
              <a:t>  القيام بواجباتهم إضافة إلى فهم أهمية تطوير تطبيق أنظمة رقابة داخلية فعالة .‎</a:t>
            </a:r>
          </a:p>
          <a:p>
            <a:r>
              <a:rPr lang="ar-SA" sz="2000" dirty="0"/>
              <a:t> ‏٣- فلسفة الادارة, وتعني نظرة الادارة إلى نظم المعلومات المحاسبية وإدارة الأفراد وغيرها.‎     </a:t>
            </a:r>
          </a:p>
          <a:p>
            <a:r>
              <a:rPr lang="ar-SA" sz="2000" dirty="0"/>
              <a:t> ٤- الهيكل التنظيمي للجمعية الذي يحدد إطار للإدارة لتخطيط وتوجيه ورقابة العمليات التي تحقق أهداف الجمعية </a:t>
            </a:r>
          </a:p>
          <a:p>
            <a:r>
              <a:rPr lang="ar-SA" sz="2000" dirty="0"/>
              <a:t>‏ ٥- أسلوب إدارة الجمعية في تفوض الصلاحيات والمسؤوليات.</a:t>
            </a:r>
          </a:p>
          <a:p>
            <a:r>
              <a:rPr lang="ar-SA" sz="2000" dirty="0"/>
              <a:t> ٦- السياسات الفاعلة للقوى البشرية من حيث سياسات التوظيف والتدرب وغيرها.</a:t>
            </a:r>
          </a:p>
          <a:p>
            <a:r>
              <a:rPr lang="ar-SA" sz="2000" dirty="0"/>
              <a:t> ٧- علاقة أصحاب المصلحة بالجمعية.</a:t>
            </a:r>
          </a:p>
        </p:txBody>
      </p:sp>
    </p:spTree>
    <p:extLst>
      <p:ext uri="{BB962C8B-B14F-4D97-AF65-F5344CB8AC3E}">
        <p14:creationId xmlns:p14="http://schemas.microsoft.com/office/powerpoint/2010/main" val="90887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9C09D379-9D0D-0DE0-26E0-BF7CEAE46198}"/>
              </a:ext>
            </a:extLst>
          </p:cNvPr>
          <p:cNvSpPr txBox="1"/>
          <p:nvPr/>
        </p:nvSpPr>
        <p:spPr>
          <a:xfrm>
            <a:off x="134560" y="2630714"/>
            <a:ext cx="8874880" cy="7478970"/>
          </a:xfrm>
          <a:prstGeom prst="rect">
            <a:avLst/>
          </a:prstGeom>
          <a:noFill/>
        </p:spPr>
        <p:txBody>
          <a:bodyPr wrap="square">
            <a:spAutoFit/>
          </a:bodyPr>
          <a:lstStyle/>
          <a:p>
            <a:r>
              <a:rPr lang="ar-SA" sz="2000" b="1" dirty="0"/>
              <a:t>ثانياً: تقييم المخاطر :</a:t>
            </a:r>
          </a:p>
          <a:p>
            <a:endParaRPr lang="ar-SA" sz="2000" dirty="0"/>
          </a:p>
          <a:p>
            <a:r>
              <a:rPr lang="ar-SA" sz="2000" dirty="0"/>
              <a:t>تفصح أنظمة الرقابة الداخلية المجال لتقيم المخاطر الي تواجهها الجمعية سواء كانت من المؤثرات الداخلية أو الخارجية, كما يعتبر وضع أهداف ثابتة وواضحة للجمعية شرطا أساسياً لتقيم المخاطر لذلك فإن تقيم المخاطر عبارة عن تحديد وتحليل المخاطر ذات العلاقة  والمرتبطة بتحقيق الأهداف المحددة في خطط الأداء الطويلة الأجل ولحظة تحديد المخاطر فإنه من الضروري تحليلها للتعرف على آثارها وذلك من حيث أهميتها وتقدير احتمال حدوثها وكيفية إدارتها والخطوات الواجب القيام بها .</a:t>
            </a:r>
          </a:p>
          <a:p>
            <a:endParaRPr lang="ar-SA" sz="2000" dirty="0"/>
          </a:p>
          <a:p>
            <a:endParaRPr lang="ar-SA" sz="2000" dirty="0"/>
          </a:p>
          <a:p>
            <a:r>
              <a:rPr lang="ar-SA" sz="2000" b="1" dirty="0"/>
              <a:t>ثالثاً: النشاطات الرقابية :</a:t>
            </a:r>
          </a:p>
          <a:p>
            <a:endParaRPr lang="ar-SA" sz="2000" dirty="0"/>
          </a:p>
          <a:p>
            <a:r>
              <a:rPr lang="ar-SA" sz="2000" dirty="0"/>
              <a:t>النشاطات الرقابية عبارة عن سياسات وإجراءات وآليات تدعم توجهات الإدارة وتضمن القيام بإجراءات لمعالجة المخاطر, ومن أمثلة هذه النشاطات: المصادقات, التأكيدات, مراجعة الأداء والحفاظ على إجراءات الأمن والحفاظ على السجلات بصفة عامة .</a:t>
            </a:r>
          </a:p>
          <a:p>
            <a:endParaRPr lang="ar-SA" sz="2000" dirty="0"/>
          </a:p>
          <a:p>
            <a:r>
              <a:rPr lang="ar-SA" sz="2000" b="1" dirty="0"/>
              <a:t>رابعاً: المعلومات والاتصالات :</a:t>
            </a:r>
          </a:p>
          <a:p>
            <a:endParaRPr lang="ar-SA" sz="2000" dirty="0"/>
          </a:p>
          <a:p>
            <a:r>
              <a:rPr lang="ar-SA" sz="2000" dirty="0"/>
              <a:t>يجب تسجيل المعلومات وإيصالها إلى الإدارة و إلى من يحتاجونها داخل الجمعية وذلك بشكل وإطار زمني يساعدهم على القيام بالرقابة الداخلية و المسؤوليات الأخرى وحتى تستطيع الجمعية أن تعمل وتراقب عملياتها وعلى أن تقوم باتصالات ملائمة يمكن الثقة بها و الوقت المناسب وذلك فيما يتعلق بالأحداث الداخلية و الخارجية, أما فيما يتعلق بالاتصال فإنه يكون فعالا عندما يشمل تدفق المعلومات من الأعلى إلى الأسفل أو العكس بشكل أفقي إضافة إلى قيام الإدارة بالتأكد من وجود اتصال مناسب مع جهات أخرى خارجية قد يكون لها أثر تحقيق الجمعية لأهدافها علاوة على حاجة الإدارة الفعالة لتنقية المعلومات الهامة لتحقيق أحسن اتصال مهم وموثوق به ومستمر لهذه المعلومات .</a:t>
            </a:r>
          </a:p>
        </p:txBody>
      </p:sp>
    </p:spTree>
    <p:extLst>
      <p:ext uri="{BB962C8B-B14F-4D97-AF65-F5344CB8AC3E}">
        <p14:creationId xmlns:p14="http://schemas.microsoft.com/office/powerpoint/2010/main" val="3777275727"/>
      </p:ext>
    </p:extLst>
  </p:cSld>
  <p:clrMapOvr>
    <a:masterClrMapping/>
  </p:clrMapOvr>
</p:sld>
</file>

<file path=ppt/theme/theme1.xml><?xml version="1.0" encoding="utf-8"?>
<a:theme xmlns:a="http://schemas.openxmlformats.org/drawingml/2006/main" name="نسق Office">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مخصص</PresentationFormat>
  <Slides>12</Slides>
  <Notes>0</Notes>
  <HiddenSlides>0</HiddenSlide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اصايل سامي بن عبدالله المسفر</dc:creator>
  <cp:lastModifiedBy>اصايل سامي بن عبدالله المسفر</cp:lastModifiedBy>
  <cp:revision>7</cp:revision>
  <dcterms:created xsi:type="dcterms:W3CDTF">2023-08-01T20:35:31Z</dcterms:created>
  <dcterms:modified xsi:type="dcterms:W3CDTF">2023-08-04T21:14:31Z</dcterms:modified>
</cp:coreProperties>
</file>